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0" r:id="rId1"/>
  </p:sldMasterIdLst>
  <p:sldIdLst>
    <p:sldId id="256" r:id="rId2"/>
    <p:sldId id="257" r:id="rId3"/>
    <p:sldId id="258" r:id="rId4"/>
    <p:sldId id="259" r:id="rId5"/>
    <p:sldId id="271" r:id="rId6"/>
    <p:sldId id="270" r:id="rId7"/>
    <p:sldId id="264" r:id="rId8"/>
    <p:sldId id="272" r:id="rId9"/>
    <p:sldId id="273" r:id="rId10"/>
    <p:sldId id="274" r:id="rId11"/>
    <p:sldId id="275" r:id="rId12"/>
    <p:sldId id="277" r:id="rId13"/>
    <p:sldId id="276" r:id="rId14"/>
    <p:sldId id="278" r:id="rId15"/>
    <p:sldId id="279" r:id="rId16"/>
    <p:sldId id="269" r:id="rId17"/>
    <p:sldId id="265" r:id="rId18"/>
    <p:sldId id="266" r:id="rId19"/>
    <p:sldId id="267" r:id="rId20"/>
  </p:sldIdLst>
  <p:sldSz cx="9144000" cy="6858000" type="screen4x3"/>
  <p:notesSz cx="6858000" cy="9144000"/>
  <p:defaultTextStyle>
    <a:defPPr>
      <a:defRPr lang="es-ES"/>
    </a:defPPr>
    <a:lvl1pPr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34" autoAdjust="0"/>
    <p:restoredTop sz="94722" autoAdjust="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133600" y="1371600"/>
            <a:ext cx="6477000" cy="1752600"/>
          </a:xfrm>
        </p:spPr>
        <p:txBody>
          <a:bodyPr/>
          <a:lstStyle>
            <a:lvl1pPr>
              <a:defRPr sz="5400"/>
            </a:lvl1pPr>
          </a:lstStyle>
          <a:p>
            <a:r>
              <a:rPr lang="es-ES"/>
              <a:t>Haga clic para cambiar el estilo de título	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133600" y="3733800"/>
            <a:ext cx="6477000" cy="19812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7086600" y="6248400"/>
            <a:ext cx="1524000" cy="457200"/>
          </a:xfrm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3013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810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3014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2209800" y="6248400"/>
            <a:ext cx="1219200" cy="457200"/>
          </a:xfrm>
        </p:spPr>
        <p:txBody>
          <a:bodyPr/>
          <a:lstStyle>
            <a:lvl1pPr>
              <a:defRPr/>
            </a:lvl1pPr>
          </a:lstStyle>
          <a:p>
            <a:fld id="{099E1284-9BB2-42FD-97AE-A34D2C8186F4}" type="slidenum">
              <a:rPr lang="es-ES"/>
              <a:pPr/>
              <a:t>‹Nº›</a:t>
            </a:fld>
            <a:endParaRPr lang="es-ES"/>
          </a:p>
        </p:txBody>
      </p:sp>
      <p:sp>
        <p:nvSpPr>
          <p:cNvPr id="43015" name="Line 7"/>
          <p:cNvSpPr>
            <a:spLocks noChangeShapeType="1"/>
          </p:cNvSpPr>
          <p:nvPr/>
        </p:nvSpPr>
        <p:spPr bwMode="auto">
          <a:xfrm>
            <a:off x="1905000" y="1219200"/>
            <a:ext cx="0" cy="2057400"/>
          </a:xfrm>
          <a:prstGeom prst="line">
            <a:avLst/>
          </a:prstGeom>
          <a:noFill/>
          <a:ln w="34925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CR"/>
          </a:p>
        </p:txBody>
      </p:sp>
      <p:sp>
        <p:nvSpPr>
          <p:cNvPr id="43016" name="Oval 8"/>
          <p:cNvSpPr>
            <a:spLocks noChangeArrowheads="1"/>
          </p:cNvSpPr>
          <p:nvPr/>
        </p:nvSpPr>
        <p:spPr bwMode="auto">
          <a:xfrm>
            <a:off x="163513" y="2103438"/>
            <a:ext cx="347662" cy="347662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s-CR" sz="2400">
              <a:latin typeface="Times New Roman" pitchFamily="18" charset="0"/>
            </a:endParaRPr>
          </a:p>
        </p:txBody>
      </p:sp>
      <p:sp>
        <p:nvSpPr>
          <p:cNvPr id="43017" name="Oval 9"/>
          <p:cNvSpPr>
            <a:spLocks noChangeArrowheads="1"/>
          </p:cNvSpPr>
          <p:nvPr/>
        </p:nvSpPr>
        <p:spPr bwMode="auto">
          <a:xfrm>
            <a:off x="739775" y="2105025"/>
            <a:ext cx="349250" cy="347663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s-CR" sz="2400">
              <a:latin typeface="Times New Roman" pitchFamily="18" charset="0"/>
            </a:endParaRPr>
          </a:p>
        </p:txBody>
      </p:sp>
      <p:sp>
        <p:nvSpPr>
          <p:cNvPr id="43018" name="Oval 10"/>
          <p:cNvSpPr>
            <a:spLocks noChangeArrowheads="1"/>
          </p:cNvSpPr>
          <p:nvPr/>
        </p:nvSpPr>
        <p:spPr bwMode="auto">
          <a:xfrm>
            <a:off x="1317625" y="2105025"/>
            <a:ext cx="347663" cy="347663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s-CR" sz="2400">
              <a:latin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542A18-638C-43BF-976E-04A3B9777813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781800" y="190500"/>
            <a:ext cx="1752600" cy="58293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1524000" y="190500"/>
            <a:ext cx="5105400" cy="582930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6B5927-FDBC-4EB0-A01D-52C86FB4AE06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192A32-6BDD-486A-A90F-3916FB09E6F7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9E8924-8BAD-4940-BA78-5D5B1D56BA25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1524000" y="1905000"/>
            <a:ext cx="3429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105400" y="1905000"/>
            <a:ext cx="3429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637751-6526-4C4D-8D9E-E995AC4810F5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B777B0-274F-405D-8D3B-95E792C7ECCB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CBE1FC-CF43-45AE-A884-F2C678CB10E4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A9D9A5-AD48-4136-AE0D-16DB8D23D0F1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CFE9D4-31AF-4B95-BD64-8B49925741E0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R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7B8AA3-B9CB-4B83-8389-DEE552A2A2BC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0" y="190500"/>
            <a:ext cx="7010400" cy="152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0" y="1905000"/>
            <a:ext cx="7010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29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endParaRPr lang="es-ES"/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766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endParaRPr lang="es-ES"/>
          </a:p>
        </p:txBody>
      </p:sp>
      <p:sp>
        <p:nvSpPr>
          <p:cNvPr id="419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524000" y="62484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fld id="{1C402622-6718-4891-A4D6-3F324078B0BD}" type="slidenum">
              <a:rPr lang="es-ES"/>
              <a:pPr/>
              <a:t>‹Nº›</a:t>
            </a:fld>
            <a:endParaRPr lang="es-ES"/>
          </a:p>
        </p:txBody>
      </p:sp>
      <p:sp>
        <p:nvSpPr>
          <p:cNvPr id="41991" name="Line 7"/>
          <p:cNvSpPr>
            <a:spLocks noChangeShapeType="1"/>
          </p:cNvSpPr>
          <p:nvPr/>
        </p:nvSpPr>
        <p:spPr bwMode="auto">
          <a:xfrm flipV="1">
            <a:off x="1371600" y="304800"/>
            <a:ext cx="0" cy="129540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CR"/>
          </a:p>
        </p:txBody>
      </p:sp>
      <p:sp>
        <p:nvSpPr>
          <p:cNvPr id="41992" name="Oval 8"/>
          <p:cNvSpPr>
            <a:spLocks noChangeArrowheads="1"/>
          </p:cNvSpPr>
          <p:nvPr/>
        </p:nvSpPr>
        <p:spPr bwMode="auto">
          <a:xfrm>
            <a:off x="152400" y="838200"/>
            <a:ext cx="228600" cy="228600"/>
          </a:xfrm>
          <a:prstGeom prst="ellipse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s-CR" sz="2400">
              <a:latin typeface="Times New Roman" pitchFamily="18" charset="0"/>
            </a:endParaRPr>
          </a:p>
        </p:txBody>
      </p:sp>
      <p:sp>
        <p:nvSpPr>
          <p:cNvPr id="41993" name="Oval 9"/>
          <p:cNvSpPr>
            <a:spLocks noChangeArrowheads="1"/>
          </p:cNvSpPr>
          <p:nvPr/>
        </p:nvSpPr>
        <p:spPr bwMode="auto">
          <a:xfrm>
            <a:off x="539750" y="83820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s-CR" sz="2400">
              <a:latin typeface="Times New Roman" pitchFamily="18" charset="0"/>
            </a:endParaRPr>
          </a:p>
        </p:txBody>
      </p:sp>
      <p:sp>
        <p:nvSpPr>
          <p:cNvPr id="41994" name="Oval 10"/>
          <p:cNvSpPr>
            <a:spLocks noChangeArrowheads="1"/>
          </p:cNvSpPr>
          <p:nvPr/>
        </p:nvSpPr>
        <p:spPr bwMode="auto">
          <a:xfrm>
            <a:off x="927100" y="838200"/>
            <a:ext cx="228600" cy="2286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s-CR" sz="2400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1"/>
        </a:buClr>
        <a:buSzPct val="70000"/>
        <a:buFont typeface="Wingdings" pitchFamily="2" charset="2"/>
        <a:buChar char="¢"/>
        <a:defRPr sz="30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sz="2800">
          <a:solidFill>
            <a:schemeClr val="tx2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2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2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2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2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2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2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2"/>
          </a:solidFill>
          <a:latin typeface="+mn-lt"/>
          <a:cs typeface="+mn-cs"/>
        </a:defRPr>
      </a:lvl9pPr>
    </p:bodyStyle>
    <p:otherStyle>
      <a:defPPr>
        <a:defRPr lang="es-C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algn="r"/>
            <a:r>
              <a:rPr lang="es-ES" sz="2800" b="1" dirty="0" smtClean="0">
                <a:solidFill>
                  <a:schemeClr val="tx1"/>
                </a:solidFill>
                <a:latin typeface="Bookman Old Style" pitchFamily="18" charset="0"/>
              </a:rPr>
              <a:t>EL CONTROL DE CONVENCIONALIDAD: RETOS PARA EL JUEZ NACIONAL</a:t>
            </a:r>
            <a:endParaRPr lang="es-ES" sz="2800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339975" y="4876800"/>
            <a:ext cx="6477000" cy="1981200"/>
          </a:xfrm>
        </p:spPr>
        <p:txBody>
          <a:bodyPr/>
          <a:lstStyle/>
          <a:p>
            <a:pPr algn="r">
              <a:spcBef>
                <a:spcPct val="0"/>
              </a:spcBef>
            </a:pPr>
            <a:r>
              <a:rPr lang="es-CR" sz="2500" dirty="0" smtClean="0">
                <a:latin typeface="Times New Roman" pitchFamily="18" charset="0"/>
              </a:rPr>
              <a:t>CICLO DE CONFERENCIAS </a:t>
            </a:r>
          </a:p>
          <a:p>
            <a:pPr algn="r">
              <a:spcBef>
                <a:spcPct val="0"/>
              </a:spcBef>
            </a:pPr>
            <a:r>
              <a:rPr lang="es-CR" sz="2500" dirty="0" smtClean="0">
                <a:latin typeface="Times New Roman" pitchFamily="18" charset="0"/>
              </a:rPr>
              <a:t>EN DERECHO CONSTITUCIONAL</a:t>
            </a:r>
          </a:p>
          <a:p>
            <a:pPr algn="r">
              <a:spcBef>
                <a:spcPct val="0"/>
              </a:spcBef>
            </a:pPr>
            <a:r>
              <a:rPr lang="es-CR" sz="2500" dirty="0" smtClean="0">
                <a:latin typeface="Times New Roman" pitchFamily="18" charset="0"/>
              </a:rPr>
              <a:t>ESCUELA JUDICIAL</a:t>
            </a:r>
            <a:endParaRPr lang="es-CR" sz="2500" dirty="0">
              <a:latin typeface="Times New Roman" pitchFamily="18" charset="0"/>
            </a:endParaRPr>
          </a:p>
          <a:p>
            <a:pPr algn="r">
              <a:spcBef>
                <a:spcPct val="0"/>
              </a:spcBef>
            </a:pPr>
            <a:r>
              <a:rPr lang="es-CR" sz="2500" dirty="0" smtClean="0">
                <a:latin typeface="Times New Roman" pitchFamily="18" charset="0"/>
              </a:rPr>
              <a:t>2016</a:t>
            </a:r>
            <a:endParaRPr lang="es-ES" sz="25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s-CR" sz="3600" b="1" dirty="0" smtClean="0">
                <a:latin typeface="Bookman Old Style" pitchFamily="18" charset="0"/>
              </a:rPr>
              <a:t>ÁMBITO CONVENCIONAL</a:t>
            </a:r>
            <a:br>
              <a:rPr lang="es-CR" sz="3600" b="1" dirty="0" smtClean="0">
                <a:latin typeface="Bookman Old Style" pitchFamily="18" charset="0"/>
              </a:rPr>
            </a:br>
            <a:r>
              <a:rPr lang="es-CR" sz="3600" b="1" dirty="0" smtClean="0">
                <a:latin typeface="Bookman Old Style" pitchFamily="18" charset="0"/>
              </a:rPr>
              <a:t>AMÉRICA LATINA</a:t>
            </a:r>
            <a:endParaRPr lang="es-CR" sz="3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ES_tradnl" sz="2800" dirty="0" smtClean="0">
                <a:solidFill>
                  <a:schemeClr val="tx2"/>
                </a:solidFill>
                <a:latin typeface="Bookman Old Style" pitchFamily="18" charset="0"/>
              </a:rPr>
              <a:t>Es competencia inherente de la Corte IDH </a:t>
            </a:r>
            <a:r>
              <a:rPr lang="es-ES_tradnl" sz="2800" dirty="0">
                <a:solidFill>
                  <a:schemeClr val="tx2"/>
                </a:solidFill>
                <a:latin typeface="Bookman Old Style" pitchFamily="18" charset="0"/>
              </a:rPr>
              <a:t>que deriva de lo dispuesto en los artículos 1.1, 2, 63, 67 y 68.1 de la </a:t>
            </a:r>
            <a:r>
              <a:rPr lang="es-ES_tradnl" sz="2800" dirty="0" smtClean="0">
                <a:solidFill>
                  <a:schemeClr val="tx2"/>
                </a:solidFill>
                <a:latin typeface="Bookman Old Style" pitchFamily="18" charset="0"/>
              </a:rPr>
              <a:t>Convención </a:t>
            </a:r>
            <a:r>
              <a:rPr lang="es-ES_tradnl" sz="2800" dirty="0">
                <a:solidFill>
                  <a:schemeClr val="tx2"/>
                </a:solidFill>
                <a:latin typeface="Bookman Old Style" pitchFamily="18" charset="0"/>
              </a:rPr>
              <a:t>Americana. </a:t>
            </a:r>
            <a:endParaRPr lang="es-ES_tradnl" sz="2800" dirty="0" smtClean="0">
              <a:solidFill>
                <a:schemeClr val="tx2"/>
              </a:solidFill>
              <a:latin typeface="Bookman Old Style" pitchFamily="18" charset="0"/>
            </a:endParaRPr>
          </a:p>
          <a:p>
            <a:endParaRPr lang="es-ES_tradnl" sz="2800" dirty="0" smtClean="0">
              <a:latin typeface="Bookman Old Style" pitchFamily="18" charset="0"/>
            </a:endParaRPr>
          </a:p>
          <a:p>
            <a:r>
              <a:rPr lang="es-ES_tradnl" sz="2800" dirty="0" smtClean="0">
                <a:latin typeface="Bookman Old Style" pitchFamily="18" charset="0"/>
              </a:rPr>
              <a:t>La ejerce la Corte IDH desde que emitió su primera sentencia</a:t>
            </a:r>
          </a:p>
          <a:p>
            <a:endParaRPr lang="es-ES_tradnl" sz="2800" dirty="0"/>
          </a:p>
          <a:p>
            <a:endParaRPr lang="es-CR" sz="2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59632" y="116632"/>
            <a:ext cx="7010400" cy="1527175"/>
          </a:xfrm>
        </p:spPr>
        <p:txBody>
          <a:bodyPr/>
          <a:lstStyle/>
          <a:p>
            <a:pPr algn="r"/>
            <a:r>
              <a:rPr lang="es-CR" sz="3600" b="1" dirty="0" smtClean="0">
                <a:latin typeface="Bookman Old Style" pitchFamily="18" charset="0"/>
              </a:rPr>
              <a:t>CONTROL DE </a:t>
            </a:r>
            <a:r>
              <a:rPr lang="es-CR" sz="3600" b="1" dirty="0" smtClean="0">
                <a:latin typeface="Bookman Old Style" pitchFamily="18" charset="0"/>
              </a:rPr>
              <a:t>CONVENCIONAL EN SEDE</a:t>
            </a:r>
            <a:br>
              <a:rPr lang="es-CR" sz="3600" b="1" dirty="0" smtClean="0">
                <a:latin typeface="Bookman Old Style" pitchFamily="18" charset="0"/>
              </a:rPr>
            </a:br>
            <a:r>
              <a:rPr lang="es-CR" sz="3600" b="1" dirty="0" smtClean="0">
                <a:latin typeface="Bookman Old Style" pitchFamily="18" charset="0"/>
              </a:rPr>
              <a:t>NACIONAL</a:t>
            </a:r>
            <a:endParaRPr lang="es-CR" sz="3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R" sz="2800" dirty="0" smtClean="0">
                <a:latin typeface="Bookman Old Style" pitchFamily="18" charset="0"/>
              </a:rPr>
              <a:t>Votos particulares “García Ramírez” y “</a:t>
            </a:r>
            <a:r>
              <a:rPr lang="es-CR" sz="2800" dirty="0" err="1" smtClean="0">
                <a:latin typeface="Bookman Old Style" pitchFamily="18" charset="0"/>
              </a:rPr>
              <a:t>Cancado</a:t>
            </a:r>
            <a:r>
              <a:rPr lang="es-CR" sz="2800" dirty="0" smtClean="0">
                <a:latin typeface="Bookman Old Style" pitchFamily="18" charset="0"/>
              </a:rPr>
              <a:t> </a:t>
            </a:r>
            <a:r>
              <a:rPr lang="es-CR" sz="2800" dirty="0" err="1" smtClean="0">
                <a:latin typeface="Bookman Old Style" pitchFamily="18" charset="0"/>
              </a:rPr>
              <a:t>Trindade</a:t>
            </a:r>
            <a:r>
              <a:rPr lang="es-CR" sz="2800" dirty="0" smtClean="0">
                <a:latin typeface="Bookman Old Style" pitchFamily="18" charset="0"/>
              </a:rPr>
              <a:t>” </a:t>
            </a:r>
          </a:p>
          <a:p>
            <a:endParaRPr lang="es-CR" sz="2800" dirty="0">
              <a:latin typeface="Bookman Old Style" pitchFamily="18" charset="0"/>
            </a:endParaRPr>
          </a:p>
          <a:p>
            <a:r>
              <a:rPr lang="es-CR" sz="2800" dirty="0" smtClean="0">
                <a:latin typeface="Bookman Old Style" pitchFamily="18" charset="0"/>
              </a:rPr>
              <a:t>Formalizado expresamente en la sentencia </a:t>
            </a:r>
            <a:r>
              <a:rPr lang="es-CR" sz="2800" dirty="0" err="1" smtClean="0">
                <a:latin typeface="Bookman Old Style" pitchFamily="18" charset="0"/>
              </a:rPr>
              <a:t>Almonacid</a:t>
            </a:r>
            <a:r>
              <a:rPr lang="es-CR" sz="2800" dirty="0" smtClean="0">
                <a:latin typeface="Bookman Old Style" pitchFamily="18" charset="0"/>
              </a:rPr>
              <a:t> Arellano (2006)</a:t>
            </a:r>
            <a:endParaRPr lang="es-CR" sz="2800" dirty="0">
              <a:latin typeface="Bookman Old Style" pitchFamily="18" charset="0"/>
            </a:endParaRPr>
          </a:p>
          <a:p>
            <a:pPr>
              <a:buNone/>
            </a:pPr>
            <a:r>
              <a:rPr lang="es-CR" sz="2400" dirty="0" smtClean="0">
                <a:latin typeface="Bookman Old Style" pitchFamily="18" charset="0"/>
              </a:rPr>
              <a:t>	</a:t>
            </a:r>
          </a:p>
          <a:p>
            <a:pPr>
              <a:buNone/>
            </a:pPr>
            <a:r>
              <a:rPr lang="es-CR" sz="2400" dirty="0">
                <a:latin typeface="Bookman Old Style" pitchFamily="18" charset="0"/>
              </a:rPr>
              <a:t>	</a:t>
            </a:r>
            <a:r>
              <a:rPr lang="es-CR" sz="2400" dirty="0" smtClean="0">
                <a:latin typeface="Bookman Old Style" pitchFamily="18" charset="0"/>
              </a:rPr>
              <a:t>-Referencia a sentencias de jurisdicciones         constitucionales</a:t>
            </a:r>
            <a:endParaRPr lang="es-CR" sz="2400" dirty="0"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s-CR" sz="2800" b="1" dirty="0" smtClean="0">
                <a:latin typeface="Bookman Old Style" pitchFamily="18" charset="0"/>
              </a:rPr>
              <a:t>CARÁCTERISTICAS CONTROL DE CONVENCIONAL SEDE</a:t>
            </a:r>
            <a:br>
              <a:rPr lang="es-CR" sz="2800" b="1" dirty="0" smtClean="0">
                <a:latin typeface="Bookman Old Style" pitchFamily="18" charset="0"/>
              </a:rPr>
            </a:br>
            <a:r>
              <a:rPr lang="es-CR" sz="2800" b="1" dirty="0" smtClean="0">
                <a:latin typeface="Bookman Old Style" pitchFamily="18" charset="0"/>
              </a:rPr>
              <a:t>NACIONAL</a:t>
            </a:r>
            <a:endParaRPr lang="es-CR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R" sz="2400" dirty="0" smtClean="0">
                <a:latin typeface="Bookman Old Style" pitchFamily="18" charset="0"/>
              </a:rPr>
              <a:t>Creado jurisprudencialmente</a:t>
            </a:r>
          </a:p>
          <a:p>
            <a:r>
              <a:rPr lang="es-CR" sz="2400" dirty="0" smtClean="0">
                <a:latin typeface="Bookman Old Style" pitchFamily="18" charset="0"/>
              </a:rPr>
              <a:t>Carácter </a:t>
            </a:r>
            <a:r>
              <a:rPr lang="es-CR" sz="2400" i="1" dirty="0" smtClean="0">
                <a:latin typeface="Bookman Old Style" pitchFamily="18" charset="0"/>
              </a:rPr>
              <a:t>ex</a:t>
            </a:r>
            <a:r>
              <a:rPr lang="es-CR" sz="2400" dirty="0" smtClean="0">
                <a:latin typeface="Bookman Old Style" pitchFamily="18" charset="0"/>
              </a:rPr>
              <a:t> oficio</a:t>
            </a:r>
          </a:p>
          <a:p>
            <a:r>
              <a:rPr lang="es-CR" sz="2400" dirty="0" smtClean="0">
                <a:latin typeface="Bookman Old Style" pitchFamily="18" charset="0"/>
              </a:rPr>
              <a:t>Deber de todas las autoridades nacionales</a:t>
            </a:r>
          </a:p>
          <a:p>
            <a:r>
              <a:rPr lang="es-CR" sz="2400" dirty="0" smtClean="0">
                <a:latin typeface="Bookman Old Style" pitchFamily="18" charset="0"/>
              </a:rPr>
              <a:t>En el marco de sus respectivas competencias</a:t>
            </a:r>
          </a:p>
          <a:p>
            <a:r>
              <a:rPr lang="es-CR" sz="2400" dirty="0" smtClean="0">
                <a:latin typeface="Bookman Old Style" pitchFamily="18" charset="0"/>
              </a:rPr>
              <a:t>Fortalece el principio de </a:t>
            </a:r>
            <a:r>
              <a:rPr lang="es-CR" sz="2400" i="1" dirty="0" smtClean="0">
                <a:latin typeface="Bookman Old Style" pitchFamily="18" charset="0"/>
              </a:rPr>
              <a:t>subsidiaridad</a:t>
            </a:r>
          </a:p>
          <a:p>
            <a:r>
              <a:rPr lang="es-CR" sz="2400" dirty="0" smtClean="0">
                <a:latin typeface="Bookman Old Style" pitchFamily="18" charset="0"/>
              </a:rPr>
              <a:t>Efectos de las sentencias de la Corte IDH</a:t>
            </a:r>
          </a:p>
          <a:p>
            <a:r>
              <a:rPr lang="es-CR" sz="2400" dirty="0" smtClean="0">
                <a:latin typeface="Bookman Old Style" pitchFamily="18" charset="0"/>
              </a:rPr>
              <a:t>Juez nacional / juez interamericano</a:t>
            </a:r>
            <a:endParaRPr lang="es-CR" sz="2400" dirty="0"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s-CR" sz="3600" b="1" dirty="0" smtClean="0">
                <a:latin typeface="Bookman Old Style" pitchFamily="18" charset="0"/>
              </a:rPr>
              <a:t>CONTROL DE CONVENCIONAL EN SEDE</a:t>
            </a:r>
            <a:br>
              <a:rPr lang="es-CR" sz="3600" b="1" dirty="0" smtClean="0">
                <a:latin typeface="Bookman Old Style" pitchFamily="18" charset="0"/>
              </a:rPr>
            </a:br>
            <a:r>
              <a:rPr lang="es-CR" sz="3600" b="1" dirty="0" smtClean="0">
                <a:latin typeface="Bookman Old Style" pitchFamily="18" charset="0"/>
              </a:rPr>
              <a:t>NACIONAL</a:t>
            </a:r>
            <a:endParaRPr lang="es-CR" sz="3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R" dirty="0" smtClean="0"/>
          </a:p>
          <a:p>
            <a:r>
              <a:rPr lang="es-CR" sz="2800" dirty="0" smtClean="0">
                <a:latin typeface="Bookman Old Style" pitchFamily="18" charset="0"/>
              </a:rPr>
              <a:t>Experiencias de control</a:t>
            </a:r>
          </a:p>
          <a:p>
            <a:pPr lvl="3"/>
            <a:endParaRPr lang="es-CR" sz="2800" dirty="0" smtClean="0">
              <a:latin typeface="Bookman Old Style" pitchFamily="18" charset="0"/>
            </a:endParaRPr>
          </a:p>
          <a:p>
            <a:pPr lvl="3"/>
            <a:r>
              <a:rPr lang="es-CR" sz="2800" dirty="0">
                <a:latin typeface="Bookman Old Style" pitchFamily="18" charset="0"/>
              </a:rPr>
              <a:t>a</a:t>
            </a:r>
            <a:r>
              <a:rPr lang="es-CR" sz="2800" dirty="0" smtClean="0">
                <a:latin typeface="Bookman Old Style" pitchFamily="18" charset="0"/>
              </a:rPr>
              <a:t>) Concentrado </a:t>
            </a:r>
          </a:p>
          <a:p>
            <a:pPr lvl="3"/>
            <a:endParaRPr lang="es-CR" sz="2800" dirty="0">
              <a:latin typeface="Bookman Old Style" pitchFamily="18" charset="0"/>
            </a:endParaRPr>
          </a:p>
          <a:p>
            <a:pPr lvl="3"/>
            <a:r>
              <a:rPr lang="es-CR" sz="2800" dirty="0">
                <a:latin typeface="Bookman Old Style" pitchFamily="18" charset="0"/>
              </a:rPr>
              <a:t>b</a:t>
            </a:r>
            <a:r>
              <a:rPr lang="es-CR" sz="2800" dirty="0" smtClean="0">
                <a:latin typeface="Bookman Old Style" pitchFamily="18" charset="0"/>
              </a:rPr>
              <a:t>) Difuso </a:t>
            </a:r>
          </a:p>
          <a:p>
            <a:endParaRPr lang="es-CR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s-CR" sz="3600" b="1" dirty="0" smtClean="0">
                <a:latin typeface="Bookman Old Style" pitchFamily="18" charset="0"/>
              </a:rPr>
              <a:t>CONTROL DE CONVENCIONAL EN SEDE</a:t>
            </a:r>
            <a:br>
              <a:rPr lang="es-CR" sz="3600" b="1" dirty="0" smtClean="0">
                <a:latin typeface="Bookman Old Style" pitchFamily="18" charset="0"/>
              </a:rPr>
            </a:br>
            <a:r>
              <a:rPr lang="es-CR" sz="3600" b="1" dirty="0" smtClean="0">
                <a:latin typeface="Bookman Old Style" pitchFamily="18" charset="0"/>
              </a:rPr>
              <a:t>NACIONAL</a:t>
            </a:r>
            <a:endParaRPr lang="es-CR" sz="3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043608" y="1772816"/>
            <a:ext cx="7274768" cy="4114800"/>
          </a:xfrm>
        </p:spPr>
        <p:txBody>
          <a:bodyPr/>
          <a:lstStyle/>
          <a:p>
            <a:pPr algn="just">
              <a:buNone/>
            </a:pPr>
            <a:r>
              <a:rPr lang="es-CR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   </a:t>
            </a:r>
            <a:r>
              <a:rPr lang="es-CR" sz="2000" dirty="0" smtClean="0">
                <a:solidFill>
                  <a:schemeClr val="tx2"/>
                </a:solidFill>
                <a:latin typeface="Bookman Old Style" pitchFamily="18" charset="0"/>
              </a:rPr>
              <a:t>En </a:t>
            </a:r>
            <a:r>
              <a:rPr lang="es-CR" sz="2000" dirty="0">
                <a:solidFill>
                  <a:schemeClr val="tx2"/>
                </a:solidFill>
                <a:latin typeface="Bookman Old Style" pitchFamily="18" charset="0"/>
              </a:rPr>
              <a:t>este sentido, la autoridad para conocer de las infracciones a las normas constitucionales, como las convencionales de derechos humanos, debe ser ejercida por la jurisdicción constitucional, porque se complementan unas y otras, naturalmente se atraen (doctrina que se evidencia en la sentencia de la Sala Constitucional No. 1995-2313), y, en consecuencia, los mismos mecanismos que tienen los jueces para elevar consultas de constitucionalidad, pueden utilizarse para las consultas por convencionalidad </a:t>
            </a:r>
            <a:r>
              <a:rPr lang="es-CR" sz="2000" b="1" dirty="0">
                <a:solidFill>
                  <a:schemeClr val="tx2"/>
                </a:solidFill>
                <a:latin typeface="Bookman Old Style" pitchFamily="18" charset="0"/>
              </a:rPr>
              <a:t>(</a:t>
            </a:r>
            <a:r>
              <a:rPr lang="es-CR" sz="2000" b="1" dirty="0" err="1">
                <a:solidFill>
                  <a:schemeClr val="tx2"/>
                </a:solidFill>
                <a:latin typeface="Bookman Old Style" pitchFamily="18" charset="0"/>
              </a:rPr>
              <a:t>Sent</a:t>
            </a:r>
            <a:r>
              <a:rPr lang="es-CR" sz="2000" b="1" dirty="0">
                <a:solidFill>
                  <a:schemeClr val="tx2"/>
                </a:solidFill>
                <a:latin typeface="Bookman Old Style" pitchFamily="18" charset="0"/>
              </a:rPr>
              <a:t>. 2013-16141).</a:t>
            </a:r>
          </a:p>
          <a:p>
            <a:pPr algn="just">
              <a:buNone/>
            </a:pPr>
            <a:endParaRPr lang="es-CR" baseline="-25000" dirty="0" smtClean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  <a:p>
            <a:pPr algn="just">
              <a:buNone/>
            </a:pPr>
            <a:r>
              <a:rPr lang="es-CR" baseline="-25000" dirty="0"/>
              <a:t>	</a:t>
            </a:r>
            <a:endParaRPr lang="es-CR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s-CR" sz="3600" b="1" dirty="0" smtClean="0">
                <a:latin typeface="Bookman Old Style" pitchFamily="18" charset="0"/>
              </a:rPr>
              <a:t>CONTROL DE CONVENCIONAL EN SEDE</a:t>
            </a:r>
            <a:br>
              <a:rPr lang="es-CR" sz="3600" b="1" dirty="0" smtClean="0">
                <a:latin typeface="Bookman Old Style" pitchFamily="18" charset="0"/>
              </a:rPr>
            </a:br>
            <a:r>
              <a:rPr lang="es-CR" sz="3600" b="1" dirty="0" smtClean="0">
                <a:latin typeface="Bookman Old Style" pitchFamily="18" charset="0"/>
              </a:rPr>
              <a:t>NACIONAL</a:t>
            </a:r>
            <a:endParaRPr lang="es-CR" sz="3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es-CR" baseline="-250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    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s-CR" baseline="-25000" dirty="0"/>
              <a:t> </a:t>
            </a:r>
            <a:r>
              <a:rPr lang="es-CR" baseline="-25000" dirty="0" smtClean="0"/>
              <a:t>   </a:t>
            </a:r>
            <a:r>
              <a:rPr lang="es-CR" sz="2800" baseline="-25000" dirty="0" smtClean="0">
                <a:solidFill>
                  <a:schemeClr val="tx2"/>
                </a:solidFill>
                <a:latin typeface="Bookman Old Style" pitchFamily="18" charset="0"/>
              </a:rPr>
              <a:t>De conformidad con sus atribuciones exclusivas de control </a:t>
            </a:r>
            <a:r>
              <a:rPr lang="es-CR" sz="2800" dirty="0" smtClean="0">
                <a:solidFill>
                  <a:schemeClr val="tx2"/>
                </a:solidFill>
                <a:latin typeface="Bookman Old Style" pitchFamily="18" charset="0"/>
              </a:rPr>
              <a:t> </a:t>
            </a:r>
            <a:r>
              <a:rPr lang="es-CR" sz="2800" baseline="-25000" dirty="0" smtClean="0">
                <a:solidFill>
                  <a:schemeClr val="tx2"/>
                </a:solidFill>
                <a:latin typeface="Bookman Old Style" pitchFamily="18" charset="0"/>
              </a:rPr>
              <a:t>de convencionalidad, lo que implica que </a:t>
            </a:r>
            <a:r>
              <a:rPr lang="es-CR" sz="2800" b="1" i="1" baseline="-25000" dirty="0" smtClean="0">
                <a:solidFill>
                  <a:schemeClr val="tx2"/>
                </a:solidFill>
                <a:latin typeface="Bookman Old Style" pitchFamily="18" charset="0"/>
              </a:rPr>
              <a:t>la desaplicación de normas </a:t>
            </a:r>
            <a:r>
              <a:rPr lang="es-CR" sz="2800" baseline="-25000" dirty="0" smtClean="0">
                <a:solidFill>
                  <a:schemeClr val="tx2"/>
                </a:solidFill>
                <a:latin typeface="Bookman Old Style" pitchFamily="18" charset="0"/>
              </a:rPr>
              <a:t>por control de</a:t>
            </a:r>
            <a:r>
              <a:rPr lang="es-CR" sz="2800" dirty="0" smtClean="0">
                <a:solidFill>
                  <a:schemeClr val="tx2"/>
                </a:solidFill>
                <a:latin typeface="Bookman Old Style" pitchFamily="18" charset="0"/>
              </a:rPr>
              <a:t> </a:t>
            </a:r>
            <a:r>
              <a:rPr lang="es-CR" sz="2800" baseline="-25000" dirty="0" smtClean="0">
                <a:solidFill>
                  <a:schemeClr val="tx2"/>
                </a:solidFill>
                <a:latin typeface="Bookman Old Style" pitchFamily="18" charset="0"/>
              </a:rPr>
              <a:t>convencionalidad</a:t>
            </a:r>
            <a:r>
              <a:rPr lang="es-CR" sz="2800" dirty="0" smtClean="0">
                <a:solidFill>
                  <a:schemeClr val="tx2"/>
                </a:solidFill>
                <a:latin typeface="Bookman Old Style" pitchFamily="18" charset="0"/>
              </a:rPr>
              <a:t> </a:t>
            </a:r>
            <a:r>
              <a:rPr lang="es-CR" sz="2800" baseline="-25000" dirty="0" smtClean="0">
                <a:solidFill>
                  <a:schemeClr val="tx2"/>
                </a:solidFill>
                <a:latin typeface="Bookman Old Style" pitchFamily="18" charset="0"/>
              </a:rPr>
              <a:t>le corresponde únicamente al Tribunal Constitucional (</a:t>
            </a:r>
            <a:r>
              <a:rPr lang="es-CR" sz="2800" b="1" baseline="-25000" dirty="0" smtClean="0">
                <a:solidFill>
                  <a:schemeClr val="tx2"/>
                </a:solidFill>
                <a:latin typeface="Bookman Old Style" pitchFamily="18" charset="0"/>
              </a:rPr>
              <a:t>Voto 2015- 15737</a:t>
            </a:r>
            <a:r>
              <a:rPr lang="es-CR" sz="2800" baseline="-25000" dirty="0" smtClean="0">
                <a:solidFill>
                  <a:schemeClr val="tx2"/>
                </a:solidFill>
                <a:latin typeface="Bookman Old Style" pitchFamily="18" charset="0"/>
              </a:rPr>
              <a:t>)</a:t>
            </a:r>
            <a:endParaRPr lang="es-CR" sz="2800" dirty="0" smtClean="0">
              <a:solidFill>
                <a:schemeClr val="tx2"/>
              </a:solidFill>
              <a:latin typeface="Bookman Old Style" pitchFamily="18" charset="0"/>
            </a:endParaRPr>
          </a:p>
          <a:p>
            <a:endParaRPr lang="es-CR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s-CR" sz="2100" dirty="0"/>
              <a:t/>
            </a:r>
            <a:br>
              <a:rPr lang="es-CR" sz="2100" dirty="0"/>
            </a:br>
            <a:r>
              <a:rPr lang="es-CR" sz="3600" b="1" dirty="0">
                <a:latin typeface="Bookman Old Style" pitchFamily="18" charset="0"/>
              </a:rPr>
              <a:t>ÁMBITO CONVENCIONAL</a:t>
            </a:r>
            <a:br>
              <a:rPr lang="es-CR" sz="3600" b="1" dirty="0">
                <a:latin typeface="Bookman Old Style" pitchFamily="18" charset="0"/>
              </a:rPr>
            </a:br>
            <a:r>
              <a:rPr lang="es-CR" sz="3600" b="1" dirty="0">
                <a:latin typeface="Bookman Old Style" pitchFamily="18" charset="0"/>
              </a:rPr>
              <a:t>AMÉRICA LATINA</a:t>
            </a:r>
            <a:endParaRPr lang="es-ES" sz="3600" b="1" dirty="0">
              <a:latin typeface="Bookman Old Style" pitchFamily="18" charset="0"/>
            </a:endParaRP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2205038"/>
            <a:ext cx="8355012" cy="4103687"/>
          </a:xfrm>
        </p:spPr>
        <p:txBody>
          <a:bodyPr/>
          <a:lstStyle/>
          <a:p>
            <a:pPr marL="495300" indent="-495300">
              <a:buFont typeface="Wingdings" pitchFamily="2" charset="2"/>
              <a:buNone/>
            </a:pPr>
            <a:endParaRPr lang="es-CR" sz="2800" dirty="0">
              <a:latin typeface="Bookman Old Style" pitchFamily="18" charset="0"/>
            </a:endParaRPr>
          </a:p>
          <a:p>
            <a:pPr marL="914400" lvl="1" indent="-457200"/>
            <a:r>
              <a:rPr lang="es-CR" dirty="0">
                <a:latin typeface="Bookman Old Style" pitchFamily="18" charset="0"/>
              </a:rPr>
              <a:t>Interpretación conforme a la Convención Americana de Derechos Humanos.</a:t>
            </a:r>
          </a:p>
          <a:p>
            <a:pPr marL="1295400" lvl="2" indent="-381000"/>
            <a:r>
              <a:rPr lang="es-CR" dirty="0">
                <a:latin typeface="Bookman Old Style" pitchFamily="18" charset="0"/>
              </a:rPr>
              <a:t>Principio </a:t>
            </a:r>
            <a:r>
              <a:rPr lang="es-CR" i="1" dirty="0">
                <a:latin typeface="Bookman Old Style" pitchFamily="18" charset="0"/>
              </a:rPr>
              <a:t>pro </a:t>
            </a:r>
            <a:r>
              <a:rPr lang="es-CR" dirty="0" err="1">
                <a:latin typeface="Bookman Old Style" pitchFamily="18" charset="0"/>
              </a:rPr>
              <a:t>homine</a:t>
            </a:r>
            <a:r>
              <a:rPr lang="es-CR" dirty="0">
                <a:latin typeface="Bookman Old Style" pitchFamily="18" charset="0"/>
              </a:rPr>
              <a:t> (art. 29 CADH)</a:t>
            </a:r>
          </a:p>
          <a:p>
            <a:pPr marL="1295400" lvl="2" indent="-381000">
              <a:buFontTx/>
              <a:buNone/>
            </a:pPr>
            <a:endParaRPr lang="es-CR" dirty="0">
              <a:latin typeface="Bookman Old Style" pitchFamily="18" charset="0"/>
            </a:endParaRPr>
          </a:p>
          <a:p>
            <a:pPr marL="914400" lvl="1" indent="-457200"/>
            <a:r>
              <a:rPr lang="es-CR" dirty="0">
                <a:latin typeface="Bookman Old Style" pitchFamily="18" charset="0"/>
              </a:rPr>
              <a:t>Rol del </a:t>
            </a:r>
            <a:r>
              <a:rPr lang="es-CR" dirty="0" smtClean="0">
                <a:latin typeface="Bookman Old Style" pitchFamily="18" charset="0"/>
              </a:rPr>
              <a:t>juez </a:t>
            </a:r>
            <a:r>
              <a:rPr lang="es-CR" dirty="0">
                <a:latin typeface="Bookman Old Style" pitchFamily="18" charset="0"/>
              </a:rPr>
              <a:t>nacional en ese circuito jurisdiccional es fundamental. </a:t>
            </a:r>
          </a:p>
          <a:p>
            <a:pPr marL="495300" indent="-495300"/>
            <a:endParaRPr lang="es-ES" sz="2800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4" name="Rectangle 6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pPr algn="r"/>
            <a:r>
              <a:rPr lang="es-CR" sz="3800">
                <a:latin typeface="Bookman Old Style" pitchFamily="18" charset="0"/>
              </a:rPr>
              <a:t/>
            </a:r>
            <a:br>
              <a:rPr lang="es-CR" sz="3800">
                <a:latin typeface="Bookman Old Style" pitchFamily="18" charset="0"/>
              </a:rPr>
            </a:br>
            <a:r>
              <a:rPr lang="es-CR" sz="3800" b="1">
                <a:latin typeface="Bookman Old Style" pitchFamily="18" charset="0"/>
              </a:rPr>
              <a:t>ÁMBITO CONVENCIONAL</a:t>
            </a:r>
            <a:br>
              <a:rPr lang="es-CR" sz="3800" b="1">
                <a:latin typeface="Bookman Old Style" pitchFamily="18" charset="0"/>
              </a:rPr>
            </a:br>
            <a:r>
              <a:rPr lang="es-CR" sz="3800" b="1">
                <a:latin typeface="Bookman Old Style" pitchFamily="18" charset="0"/>
              </a:rPr>
              <a:t>AMÉRICA LATINA</a:t>
            </a:r>
            <a:endParaRPr lang="es-ES" sz="3800" b="1">
              <a:latin typeface="Bookman Old Style" pitchFamily="18" charset="0"/>
            </a:endParaRPr>
          </a:p>
        </p:txBody>
      </p:sp>
      <p:sp>
        <p:nvSpPr>
          <p:cNvPr id="53255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539750" y="2205038"/>
            <a:ext cx="7994650" cy="381476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s-CR" dirty="0">
                <a:latin typeface="Bookman Old Style" pitchFamily="18" charset="0"/>
              </a:rPr>
              <a:t>Diálogo entre la Corte I.D.H. y las cortes constitucionales.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s-CR" dirty="0">
              <a:latin typeface="Bookman Old Style" pitchFamily="18" charset="0"/>
            </a:endParaRPr>
          </a:p>
          <a:p>
            <a:pPr lvl="1">
              <a:lnSpc>
                <a:spcPct val="90000"/>
              </a:lnSpc>
            </a:pPr>
            <a:r>
              <a:rPr lang="es-CR" dirty="0">
                <a:latin typeface="Bookman Old Style" pitchFamily="18" charset="0"/>
              </a:rPr>
              <a:t>Utilización «recíproca» de jurisprudencia.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endParaRPr lang="es-CR" dirty="0">
              <a:latin typeface="Bookman Old Style" pitchFamily="18" charset="0"/>
            </a:endParaRPr>
          </a:p>
          <a:p>
            <a:pPr lvl="1">
              <a:lnSpc>
                <a:spcPct val="90000"/>
              </a:lnSpc>
            </a:pPr>
            <a:r>
              <a:rPr lang="es-CR" dirty="0">
                <a:latin typeface="Bookman Old Style" pitchFamily="18" charset="0"/>
              </a:rPr>
              <a:t>Tribunales  «dialogantes</a:t>
            </a:r>
            <a:r>
              <a:rPr lang="es-CR" dirty="0" smtClean="0">
                <a:latin typeface="Bookman Old Style" pitchFamily="18" charset="0"/>
              </a:rPr>
              <a:t>» y </a:t>
            </a:r>
            <a:r>
              <a:rPr lang="es-CR" dirty="0">
                <a:latin typeface="Bookman Old Style" pitchFamily="18" charset="0"/>
              </a:rPr>
              <a:t>«reticentes» al diálogo.</a:t>
            </a:r>
            <a:endParaRPr lang="es-ES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>
            <a:spLocks noChangeArrowheads="1"/>
          </p:cNvSpPr>
          <p:nvPr>
            <p:ph type="body" idx="1"/>
          </p:nvPr>
        </p:nvSpPr>
        <p:spPr>
          <a:xfrm>
            <a:off x="468313" y="2420938"/>
            <a:ext cx="8066087" cy="3598862"/>
          </a:xfrm>
          <a:noFill/>
          <a:ln/>
        </p:spPr>
        <p:txBody>
          <a:bodyPr/>
          <a:lstStyle/>
          <a:p>
            <a:endParaRPr lang="es-CR" sz="2800" dirty="0">
              <a:latin typeface="Bookman Old Style" pitchFamily="18" charset="0"/>
            </a:endParaRPr>
          </a:p>
          <a:p>
            <a:r>
              <a:rPr lang="es-CR" sz="2800" dirty="0">
                <a:latin typeface="Bookman Old Style" pitchFamily="18" charset="0"/>
              </a:rPr>
              <a:t>Hacia un “</a:t>
            </a:r>
            <a:r>
              <a:rPr lang="es-CR" sz="2800" dirty="0" err="1">
                <a:latin typeface="Bookman Old Style" pitchFamily="18" charset="0"/>
              </a:rPr>
              <a:t>Ius</a:t>
            </a:r>
            <a:r>
              <a:rPr lang="es-CR" sz="2800" dirty="0">
                <a:latin typeface="Bookman Old Style" pitchFamily="18" charset="0"/>
              </a:rPr>
              <a:t> </a:t>
            </a:r>
            <a:r>
              <a:rPr lang="es-CR" sz="2800" dirty="0" err="1">
                <a:latin typeface="Bookman Old Style" pitchFamily="18" charset="0"/>
              </a:rPr>
              <a:t>Comune</a:t>
            </a:r>
            <a:r>
              <a:rPr lang="es-CR" sz="2800" dirty="0">
                <a:latin typeface="Bookman Old Style" pitchFamily="18" charset="0"/>
              </a:rPr>
              <a:t>” Latinoamericano en materia de derechos fundamentales.</a:t>
            </a:r>
          </a:p>
        </p:txBody>
      </p:sp>
      <p:sp>
        <p:nvSpPr>
          <p:cNvPr id="54277" name="Rectangle 5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pPr algn="r"/>
            <a:r>
              <a:rPr lang="es-CR" sz="3800">
                <a:latin typeface="Bookman Old Style" pitchFamily="18" charset="0"/>
              </a:rPr>
              <a:t/>
            </a:r>
            <a:br>
              <a:rPr lang="es-CR" sz="3800">
                <a:latin typeface="Bookman Old Style" pitchFamily="18" charset="0"/>
              </a:rPr>
            </a:br>
            <a:r>
              <a:rPr lang="es-CR" sz="3800" b="1">
                <a:latin typeface="Bookman Old Style" pitchFamily="18" charset="0"/>
              </a:rPr>
              <a:t>ÁMBITO CONVENCIONAL</a:t>
            </a:r>
            <a:br>
              <a:rPr lang="es-CR" sz="3800" b="1">
                <a:latin typeface="Bookman Old Style" pitchFamily="18" charset="0"/>
              </a:rPr>
            </a:br>
            <a:r>
              <a:rPr lang="es-CR" sz="3800" b="1">
                <a:latin typeface="Bookman Old Style" pitchFamily="18" charset="0"/>
              </a:rPr>
              <a:t>AMÉRICA LATINA</a:t>
            </a:r>
            <a:endParaRPr lang="es-ES" sz="3800" b="1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03350" y="2349500"/>
            <a:ext cx="7010400" cy="4114800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es-CR" sz="7200">
                <a:latin typeface="Bookman Old Style" pitchFamily="18" charset="0"/>
              </a:rPr>
              <a:t>Muchas </a:t>
            </a:r>
          </a:p>
          <a:p>
            <a:pPr algn="ctr">
              <a:buFont typeface="Wingdings" pitchFamily="2" charset="2"/>
              <a:buNone/>
            </a:pPr>
            <a:r>
              <a:rPr lang="es-CR" sz="7200">
                <a:latin typeface="Bookman Old Style" pitchFamily="18" charset="0"/>
              </a:rPr>
              <a:t>gracias</a:t>
            </a:r>
            <a:r>
              <a:rPr lang="es-CR" sz="7200"/>
              <a:t> </a:t>
            </a:r>
          </a:p>
          <a:p>
            <a:pPr>
              <a:buFont typeface="Wingdings" pitchFamily="2" charset="2"/>
              <a:buNone/>
            </a:pPr>
            <a:endParaRPr lang="es-ES" sz="7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s-CR" sz="2800" b="1">
                <a:latin typeface="Bookman Old Style" pitchFamily="18" charset="0"/>
              </a:rPr>
              <a:t>LA PROTECCIÓN MULTINIVEL </a:t>
            </a:r>
            <a:br>
              <a:rPr lang="es-CR" sz="2800" b="1">
                <a:latin typeface="Bookman Old Style" pitchFamily="18" charset="0"/>
              </a:rPr>
            </a:br>
            <a:r>
              <a:rPr lang="es-CR" sz="2800" b="1">
                <a:latin typeface="Bookman Old Style" pitchFamily="18" charset="0"/>
              </a:rPr>
              <a:t>DE LOS DERECHOS FUNDAMENTALES</a:t>
            </a:r>
            <a:endParaRPr lang="es-ES" sz="2800" b="1">
              <a:latin typeface="Bookman Old Style" pitchFamily="18" charset="0"/>
            </a:endParaRPr>
          </a:p>
        </p:txBody>
      </p:sp>
      <p:sp>
        <p:nvSpPr>
          <p:cNvPr id="5" name="4 CuadroTexto"/>
          <p:cNvSpPr txBox="1">
            <a:spLocks noChangeArrowheads="1"/>
          </p:cNvSpPr>
          <p:nvPr>
            <p:ph type="body" idx="1"/>
          </p:nvPr>
        </p:nvSpPr>
        <p:spPr>
          <a:xfrm>
            <a:off x="1187450" y="2420938"/>
            <a:ext cx="7010400" cy="4114800"/>
          </a:xfrm>
          <a:noFill/>
          <a:ln/>
        </p:spPr>
        <p:txBody>
          <a:bodyPr/>
          <a:lstStyle/>
          <a:p>
            <a:pPr marL="457200" indent="-457200"/>
            <a:r>
              <a:rPr lang="es-CR">
                <a:latin typeface="Bookman Old Style" pitchFamily="18" charset="0"/>
              </a:rPr>
              <a:t>Constitucional</a:t>
            </a:r>
          </a:p>
          <a:p>
            <a:pPr marL="457200" indent="-457200"/>
            <a:endParaRPr lang="es-CR">
              <a:latin typeface="Bookman Old Style" pitchFamily="18" charset="0"/>
            </a:endParaRPr>
          </a:p>
          <a:p>
            <a:pPr marL="457200" indent="-457200"/>
            <a:r>
              <a:rPr lang="es-CR">
                <a:latin typeface="Bookman Old Style" pitchFamily="18" charset="0"/>
              </a:rPr>
              <a:t>Convencional</a:t>
            </a:r>
          </a:p>
          <a:p>
            <a:pPr marL="457200" indent="-457200"/>
            <a:endParaRPr lang="es-CR">
              <a:latin typeface="Bookman Old Style" pitchFamily="18" charset="0"/>
            </a:endParaRPr>
          </a:p>
          <a:p>
            <a:pPr marL="457200" indent="-457200"/>
            <a:r>
              <a:rPr lang="es-CR">
                <a:latin typeface="Bookman Old Style" pitchFamily="18" charset="0"/>
              </a:rPr>
              <a:t>Supranacional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R" sz="3200" b="1">
                <a:latin typeface="Bookman Old Style" pitchFamily="18" charset="0"/>
              </a:rPr>
              <a:t>DIÁLOGO ENTRE CORTES</a:t>
            </a:r>
            <a:endParaRPr lang="es-ES" sz="3200" b="1">
              <a:latin typeface="Bookman Old Style" pitchFamily="18" charset="0"/>
            </a:endParaRPr>
          </a:p>
        </p:txBody>
      </p:sp>
      <p:sp>
        <p:nvSpPr>
          <p:cNvPr id="3" name="2 CuadroTexto"/>
          <p:cNvSpPr txBox="1">
            <a:spLocks noChangeArrowheads="1"/>
          </p:cNvSpPr>
          <p:nvPr>
            <p:ph type="body" idx="1"/>
          </p:nvPr>
        </p:nvSpPr>
        <p:spPr>
          <a:xfrm>
            <a:off x="827088" y="2349500"/>
            <a:ext cx="7010400" cy="4114800"/>
          </a:xfrm>
          <a:noFill/>
          <a:ln/>
        </p:spPr>
        <p:txBody>
          <a:bodyPr/>
          <a:lstStyle/>
          <a:p>
            <a:pPr marL="457200" indent="-457200"/>
            <a:r>
              <a:rPr lang="es-CR" sz="2800">
                <a:latin typeface="Bookman Old Style" pitchFamily="18" charset="0"/>
              </a:rPr>
              <a:t>Diálogo Horizontal </a:t>
            </a:r>
          </a:p>
          <a:p>
            <a:pPr marL="457200" indent="-457200"/>
            <a:endParaRPr lang="es-CR" sz="2800">
              <a:latin typeface="Bookman Old Style" pitchFamily="18" charset="0"/>
            </a:endParaRPr>
          </a:p>
          <a:p>
            <a:pPr marL="457200" indent="-457200"/>
            <a:endParaRPr lang="es-CR" sz="2800">
              <a:latin typeface="Bookman Old Style" pitchFamily="18" charset="0"/>
            </a:endParaRPr>
          </a:p>
          <a:p>
            <a:pPr marL="457200" indent="-457200"/>
            <a:r>
              <a:rPr lang="es-CR" sz="2800">
                <a:latin typeface="Bookman Old Style" pitchFamily="18" charset="0"/>
              </a:rPr>
              <a:t>Diálogo Vertical </a:t>
            </a:r>
          </a:p>
        </p:txBody>
      </p:sp>
      <p:sp>
        <p:nvSpPr>
          <p:cNvPr id="46089" name="AutoShape 9"/>
          <p:cNvSpPr>
            <a:spLocks noChangeArrowheads="1"/>
          </p:cNvSpPr>
          <p:nvPr/>
        </p:nvSpPr>
        <p:spPr bwMode="auto">
          <a:xfrm flipV="1">
            <a:off x="6300788" y="2349500"/>
            <a:ext cx="1655762" cy="720725"/>
          </a:xfrm>
          <a:prstGeom prst="leftRightArrow">
            <a:avLst>
              <a:gd name="adj1" fmla="val 50000"/>
              <a:gd name="adj2" fmla="val 4594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R"/>
          </a:p>
        </p:txBody>
      </p:sp>
      <p:sp>
        <p:nvSpPr>
          <p:cNvPr id="46093" name="AutoShape 13"/>
          <p:cNvSpPr>
            <a:spLocks noChangeArrowheads="1"/>
          </p:cNvSpPr>
          <p:nvPr/>
        </p:nvSpPr>
        <p:spPr bwMode="auto">
          <a:xfrm rot="5400000" flipV="1">
            <a:off x="6336506" y="4328319"/>
            <a:ext cx="1655763" cy="720725"/>
          </a:xfrm>
          <a:prstGeom prst="leftRightArrow">
            <a:avLst>
              <a:gd name="adj1" fmla="val 50000"/>
              <a:gd name="adj2" fmla="val 4594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/>
          <p:cNvSpPr>
            <a:spLocks noGrp="1" noChangeArrowheads="1"/>
          </p:cNvSpPr>
          <p:nvPr>
            <p:ph type="title"/>
          </p:nvPr>
        </p:nvSpPr>
        <p:spPr>
          <a:xfrm>
            <a:off x="1547813" y="388938"/>
            <a:ext cx="7010400" cy="1527175"/>
          </a:xfrm>
          <a:noFill/>
          <a:ln/>
        </p:spPr>
        <p:txBody>
          <a:bodyPr/>
          <a:lstStyle/>
          <a:p>
            <a:pPr algn="ctr"/>
            <a:r>
              <a:rPr lang="es-CR" sz="3600" b="1" dirty="0">
                <a:latin typeface="Bookman Old Style" pitchFamily="18" charset="0"/>
              </a:rPr>
              <a:t>DIÁLOGO ENTRE CORTES</a:t>
            </a:r>
            <a:endParaRPr lang="es-ES" sz="3600" b="1" dirty="0">
              <a:latin typeface="Bookman Old Style" pitchFamily="18" charset="0"/>
            </a:endParaRPr>
          </a:p>
        </p:txBody>
      </p:sp>
      <p:sp>
        <p:nvSpPr>
          <p:cNvPr id="47110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755650" y="2276475"/>
            <a:ext cx="8208963" cy="4321175"/>
          </a:xfrm>
        </p:spPr>
        <p:txBody>
          <a:bodyPr/>
          <a:lstStyle/>
          <a:p>
            <a:r>
              <a:rPr lang="es-CR" dirty="0">
                <a:latin typeface="Bookman Old Style" pitchFamily="18" charset="0"/>
              </a:rPr>
              <a:t>Utilización del derecho comparado.</a:t>
            </a:r>
          </a:p>
          <a:p>
            <a:pPr>
              <a:buFont typeface="Wingdings" pitchFamily="2" charset="2"/>
              <a:buNone/>
            </a:pPr>
            <a:endParaRPr lang="es-CR" dirty="0">
              <a:latin typeface="Bookman Old Style" pitchFamily="18" charset="0"/>
            </a:endParaRPr>
          </a:p>
          <a:p>
            <a:r>
              <a:rPr lang="es-CR" dirty="0">
                <a:latin typeface="Bookman Old Style" pitchFamily="18" charset="0"/>
              </a:rPr>
              <a:t>Reciprocidad </a:t>
            </a:r>
            <a:r>
              <a:rPr lang="es-CR" i="1" dirty="0">
                <a:latin typeface="Bookman Old Style" pitchFamily="18" charset="0"/>
              </a:rPr>
              <a:t>–sino sería un monólogo-</a:t>
            </a:r>
          </a:p>
          <a:p>
            <a:pPr>
              <a:buFont typeface="Wingdings" pitchFamily="2" charset="2"/>
              <a:buNone/>
            </a:pPr>
            <a:endParaRPr lang="es-CR" dirty="0">
              <a:latin typeface="Bookman Old Style" pitchFamily="18" charset="0"/>
            </a:endParaRPr>
          </a:p>
          <a:p>
            <a:r>
              <a:rPr lang="es-CR" dirty="0">
                <a:latin typeface="Bookman Old Style" pitchFamily="18" charset="0"/>
              </a:rPr>
              <a:t>El  diálogo puede conducir tanto al acuerdo como a la oposición.</a:t>
            </a:r>
            <a:endParaRPr lang="es-ES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R" sz="3600" b="1" dirty="0" smtClean="0">
                <a:latin typeface="Bookman Old Style" pitchFamily="18" charset="0"/>
              </a:rPr>
              <a:t>DIÁLOGO ENTRE CORTES</a:t>
            </a:r>
            <a:endParaRPr lang="es-CR" sz="3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es-ES_tradnl" sz="2800" dirty="0" smtClean="0">
                <a:solidFill>
                  <a:schemeClr val="tx2"/>
                </a:solidFill>
                <a:latin typeface="Bookman Old Style" pitchFamily="18" charset="0"/>
              </a:rPr>
              <a:t>   El </a:t>
            </a:r>
            <a:r>
              <a:rPr lang="es-ES_tradnl" sz="2800" dirty="0">
                <a:solidFill>
                  <a:schemeClr val="tx2"/>
                </a:solidFill>
                <a:latin typeface="Bookman Old Style" pitchFamily="18" charset="0"/>
              </a:rPr>
              <a:t>éxito del diálogo </a:t>
            </a:r>
            <a:r>
              <a:rPr lang="es-ES_tradnl" sz="2800" dirty="0" smtClean="0">
                <a:solidFill>
                  <a:schemeClr val="tx2"/>
                </a:solidFill>
                <a:latin typeface="Bookman Old Style" pitchFamily="18" charset="0"/>
              </a:rPr>
              <a:t>se </a:t>
            </a:r>
            <a:r>
              <a:rPr lang="es-ES_tradnl" sz="2800" dirty="0">
                <a:solidFill>
                  <a:schemeClr val="tx2"/>
                </a:solidFill>
                <a:latin typeface="Bookman Old Style" pitchFamily="18" charset="0"/>
              </a:rPr>
              <a:t>debe a varios </a:t>
            </a:r>
            <a:r>
              <a:rPr lang="es-ES_tradnl" sz="2800" dirty="0" smtClean="0">
                <a:solidFill>
                  <a:schemeClr val="tx2"/>
                </a:solidFill>
                <a:latin typeface="Bookman Old Style" pitchFamily="18" charset="0"/>
              </a:rPr>
              <a:t>factores:</a:t>
            </a:r>
          </a:p>
          <a:p>
            <a:pPr algn="just">
              <a:buNone/>
            </a:pPr>
            <a:endParaRPr lang="es-ES_tradnl" sz="2800" dirty="0" smtClean="0">
              <a:latin typeface="Bookman Old Style" pitchFamily="18" charset="0"/>
            </a:endParaRPr>
          </a:p>
          <a:p>
            <a:pPr algn="just"/>
            <a:r>
              <a:rPr lang="es-ES_tradnl" sz="2400" dirty="0" smtClean="0">
                <a:latin typeface="Bookman Old Style" pitchFamily="18" charset="0"/>
              </a:rPr>
              <a:t>L</a:t>
            </a:r>
            <a:r>
              <a:rPr lang="es-ES_tradnl" sz="2400" dirty="0" smtClean="0">
                <a:solidFill>
                  <a:schemeClr val="tx2"/>
                </a:solidFill>
                <a:latin typeface="Bookman Old Style" pitchFamily="18" charset="0"/>
              </a:rPr>
              <a:t>a </a:t>
            </a:r>
            <a:r>
              <a:rPr lang="es-ES_tradnl" sz="2400" dirty="0">
                <a:solidFill>
                  <a:schemeClr val="tx2"/>
                </a:solidFill>
                <a:latin typeface="Bookman Old Style" pitchFamily="18" charset="0"/>
              </a:rPr>
              <a:t>globalización de las </a:t>
            </a:r>
            <a:r>
              <a:rPr lang="es-ES_tradnl" sz="2400" dirty="0" smtClean="0">
                <a:solidFill>
                  <a:schemeClr val="tx2"/>
                </a:solidFill>
                <a:latin typeface="Bookman Old Style" pitchFamily="18" charset="0"/>
              </a:rPr>
              <a:t>fuentes y transformación del principio soberanía</a:t>
            </a:r>
          </a:p>
          <a:p>
            <a:pPr algn="just"/>
            <a:r>
              <a:rPr lang="es-ES_tradnl" sz="2400" dirty="0" smtClean="0">
                <a:latin typeface="Bookman Old Style" pitchFamily="18" charset="0"/>
              </a:rPr>
              <a:t>L</a:t>
            </a:r>
            <a:r>
              <a:rPr lang="es-ES_tradnl" sz="2400" dirty="0" smtClean="0">
                <a:solidFill>
                  <a:schemeClr val="tx2"/>
                </a:solidFill>
                <a:latin typeface="Bookman Old Style" pitchFamily="18" charset="0"/>
              </a:rPr>
              <a:t>a </a:t>
            </a:r>
            <a:r>
              <a:rPr lang="es-ES_tradnl" sz="2400" dirty="0">
                <a:solidFill>
                  <a:schemeClr val="tx2"/>
                </a:solidFill>
                <a:latin typeface="Bookman Old Style" pitchFamily="18" charset="0"/>
              </a:rPr>
              <a:t>internacionalización de los derechos humanos y de garantías para su </a:t>
            </a:r>
            <a:r>
              <a:rPr lang="es-ES_tradnl" sz="2400" dirty="0" smtClean="0">
                <a:solidFill>
                  <a:schemeClr val="tx2"/>
                </a:solidFill>
                <a:latin typeface="Bookman Old Style" pitchFamily="18" charset="0"/>
              </a:rPr>
              <a:t>tutela </a:t>
            </a:r>
          </a:p>
          <a:p>
            <a:pPr algn="just"/>
            <a:r>
              <a:rPr lang="es-ES_tradnl" sz="2400" dirty="0" smtClean="0">
                <a:latin typeface="Bookman Old Style" pitchFamily="18" charset="0"/>
              </a:rPr>
              <a:t>L</a:t>
            </a:r>
            <a:r>
              <a:rPr lang="es-ES_tradnl" sz="2400" dirty="0" smtClean="0">
                <a:solidFill>
                  <a:schemeClr val="tx2"/>
                </a:solidFill>
                <a:latin typeface="Bookman Old Style" pitchFamily="18" charset="0"/>
              </a:rPr>
              <a:t>a existencia </a:t>
            </a:r>
            <a:r>
              <a:rPr lang="es-ES_tradnl" sz="2400" dirty="0">
                <a:solidFill>
                  <a:schemeClr val="tx2"/>
                </a:solidFill>
                <a:latin typeface="Bookman Old Style" pitchFamily="18" charset="0"/>
              </a:rPr>
              <a:t>de problemáticas comunes</a:t>
            </a:r>
            <a:endParaRPr lang="es-CR" sz="2400" dirty="0"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s-CR" sz="2100"/>
              <a:t/>
            </a:r>
            <a:br>
              <a:rPr lang="es-CR" sz="2100"/>
            </a:br>
            <a:endParaRPr lang="es-ES" sz="3600" b="1">
              <a:latin typeface="Bookman Old Style" pitchFamily="18" charset="0"/>
            </a:endParaRP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2276475"/>
            <a:ext cx="8355013" cy="4103688"/>
          </a:xfrm>
        </p:spPr>
        <p:txBody>
          <a:bodyPr/>
          <a:lstStyle/>
          <a:p>
            <a:pPr marL="495300" indent="-495300"/>
            <a:r>
              <a:rPr lang="es-CR">
                <a:latin typeface="Bookman Old Style" pitchFamily="18" charset="0"/>
              </a:rPr>
              <a:t>CORTE INTERAMERICANA DE DERECHOS HUMANOS</a:t>
            </a:r>
            <a:endParaRPr lang="es-ES">
              <a:latin typeface="Bookman Old Style" pitchFamily="18" charset="0"/>
            </a:endParaRPr>
          </a:p>
        </p:txBody>
      </p:sp>
      <p:sp>
        <p:nvSpPr>
          <p:cNvPr id="58373" name="Rectangle 5"/>
          <p:cNvSpPr>
            <a:spLocks noChangeArrowheads="1"/>
          </p:cNvSpPr>
          <p:nvPr/>
        </p:nvSpPr>
        <p:spPr bwMode="auto">
          <a:xfrm>
            <a:off x="1524000" y="404813"/>
            <a:ext cx="7010400" cy="152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es-CR" sz="1900">
                <a:solidFill>
                  <a:schemeClr val="tx2"/>
                </a:solidFill>
              </a:rPr>
              <a:t/>
            </a:r>
            <a:br>
              <a:rPr lang="es-CR" sz="1900">
                <a:solidFill>
                  <a:schemeClr val="tx2"/>
                </a:solidFill>
              </a:rPr>
            </a:br>
            <a:r>
              <a:rPr lang="es-CR" sz="4000" b="1">
                <a:solidFill>
                  <a:schemeClr val="tx2"/>
                </a:solidFill>
                <a:latin typeface="Bookman Old Style" pitchFamily="18" charset="0"/>
              </a:rPr>
              <a:t>ÁMBITO </a:t>
            </a:r>
            <a:br>
              <a:rPr lang="es-CR" sz="4000" b="1">
                <a:solidFill>
                  <a:schemeClr val="tx2"/>
                </a:solidFill>
                <a:latin typeface="Bookman Old Style" pitchFamily="18" charset="0"/>
              </a:rPr>
            </a:br>
            <a:r>
              <a:rPr lang="es-CR" sz="4000" b="1">
                <a:solidFill>
                  <a:schemeClr val="tx2"/>
                </a:solidFill>
                <a:latin typeface="Bookman Old Style" pitchFamily="18" charset="0"/>
              </a:rPr>
              <a:t>CONVENCIONAL AMÉRICA LATINA</a:t>
            </a:r>
            <a:r>
              <a:rPr lang="es-CR" sz="3200" b="1">
                <a:solidFill>
                  <a:schemeClr val="tx2"/>
                </a:solidFill>
                <a:latin typeface="Bookman Old Style" pitchFamily="18" charset="0"/>
              </a:rPr>
              <a:t/>
            </a:r>
            <a:br>
              <a:rPr lang="es-CR" sz="3200" b="1">
                <a:solidFill>
                  <a:schemeClr val="tx2"/>
                </a:solidFill>
                <a:latin typeface="Bookman Old Style" pitchFamily="18" charset="0"/>
              </a:rPr>
            </a:br>
            <a:endParaRPr lang="es-ES" sz="3200" b="1">
              <a:solidFill>
                <a:schemeClr val="tx2"/>
              </a:solidFill>
              <a:latin typeface="Bookman Old Style" pitchFamily="18" charset="0"/>
            </a:endParaRPr>
          </a:p>
        </p:txBody>
      </p:sp>
      <p:pic>
        <p:nvPicPr>
          <p:cNvPr id="58375" name="Picture 7" descr="Corte%2BInteramericana%2B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175" y="3644900"/>
            <a:ext cx="4537075" cy="29924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s-CR" sz="2100" dirty="0"/>
              <a:t/>
            </a:r>
            <a:br>
              <a:rPr lang="es-CR" sz="2100" dirty="0"/>
            </a:br>
            <a:r>
              <a:rPr lang="es-CR" sz="3600" b="1" dirty="0">
                <a:latin typeface="Bookman Old Style" pitchFamily="18" charset="0"/>
              </a:rPr>
              <a:t>ÁMBITO CONVENCIONAL</a:t>
            </a:r>
            <a:br>
              <a:rPr lang="es-CR" sz="3600" b="1" dirty="0">
                <a:latin typeface="Bookman Old Style" pitchFamily="18" charset="0"/>
              </a:rPr>
            </a:br>
            <a:r>
              <a:rPr lang="es-CR" sz="3600" b="1" dirty="0">
                <a:latin typeface="Bookman Old Style" pitchFamily="18" charset="0"/>
              </a:rPr>
              <a:t>AMÉRICA LATINA</a:t>
            </a:r>
            <a:endParaRPr lang="es-ES" sz="3600" b="1" dirty="0">
              <a:latin typeface="Bookman Old Style" pitchFamily="18" charset="0"/>
            </a:endParaRP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539750" y="2349500"/>
            <a:ext cx="7994650" cy="3670300"/>
          </a:xfrm>
        </p:spPr>
        <p:txBody>
          <a:bodyPr/>
          <a:lstStyle/>
          <a:p>
            <a:pPr marL="571500" indent="-571500"/>
            <a:r>
              <a:rPr lang="es-CR" dirty="0">
                <a:latin typeface="Bookman Old Style" pitchFamily="18" charset="0"/>
              </a:rPr>
              <a:t>Mecanismos que pueden favorecer el diálogo jurisprudencial:</a:t>
            </a:r>
          </a:p>
          <a:p>
            <a:pPr marL="571500" indent="-571500">
              <a:buFont typeface="Wingdings" pitchFamily="2" charset="2"/>
              <a:buNone/>
            </a:pPr>
            <a:endParaRPr lang="es-ES" dirty="0">
              <a:latin typeface="Bookman Old Style" pitchFamily="18" charset="0"/>
            </a:endParaRPr>
          </a:p>
          <a:p>
            <a:pPr marL="990600" lvl="1" indent="-533400"/>
            <a:r>
              <a:rPr lang="es-CR" sz="3200" dirty="0">
                <a:latin typeface="Bookman Old Style" pitchFamily="18" charset="0"/>
              </a:rPr>
              <a:t>Control de convencionalidad. </a:t>
            </a:r>
          </a:p>
          <a:p>
            <a:pPr marL="1371600" lvl="2" indent="-457200"/>
            <a:endParaRPr lang="es-CR" sz="2200" dirty="0">
              <a:latin typeface="Bookman Old Style" pitchFamily="18" charset="0"/>
            </a:endParaRPr>
          </a:p>
          <a:p>
            <a:pPr marL="990600" lvl="1" indent="-533400">
              <a:buFont typeface="Wingdings" pitchFamily="2" charset="2"/>
              <a:buNone/>
            </a:pPr>
            <a:endParaRPr lang="es-CR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s-CR" sz="3600" b="1" dirty="0" smtClean="0">
                <a:latin typeface="Bookman Old Style" pitchFamily="18" charset="0"/>
              </a:rPr>
              <a:t>ÁMBITO CONVENCIONAL</a:t>
            </a:r>
            <a:br>
              <a:rPr lang="es-CR" sz="3600" b="1" dirty="0" smtClean="0">
                <a:latin typeface="Bookman Old Style" pitchFamily="18" charset="0"/>
              </a:rPr>
            </a:br>
            <a:r>
              <a:rPr lang="es-CR" sz="3600" b="1" dirty="0" smtClean="0">
                <a:latin typeface="Bookman Old Style" pitchFamily="18" charset="0"/>
              </a:rPr>
              <a:t>AMÉRICA LATINA</a:t>
            </a:r>
            <a:endParaRPr lang="es-CR" sz="3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R" sz="2800" dirty="0" smtClean="0">
                <a:latin typeface="Bookman Old Style" pitchFamily="18" charset="0"/>
              </a:rPr>
              <a:t>Tipos de Control de convencionalidad</a:t>
            </a:r>
          </a:p>
          <a:p>
            <a:pPr>
              <a:buNone/>
            </a:pPr>
            <a:endParaRPr lang="es-CR" sz="2800" dirty="0">
              <a:latin typeface="Bookman Old Style" pitchFamily="18" charset="0"/>
            </a:endParaRPr>
          </a:p>
          <a:p>
            <a:pPr marL="514350" indent="-514350">
              <a:buAutoNum type="alphaLcParenR"/>
            </a:pPr>
            <a:r>
              <a:rPr lang="es-CR" sz="2800" dirty="0" smtClean="0">
                <a:latin typeface="Bookman Old Style" pitchFamily="18" charset="0"/>
              </a:rPr>
              <a:t>En sede </a:t>
            </a:r>
            <a:r>
              <a:rPr lang="es-CR" sz="2800" b="1" dirty="0" smtClean="0">
                <a:latin typeface="Bookman Old Style" pitchFamily="18" charset="0"/>
              </a:rPr>
              <a:t>internacional</a:t>
            </a:r>
            <a:r>
              <a:rPr lang="es-CR" sz="2800" dirty="0" smtClean="0">
                <a:latin typeface="Bookman Old Style" pitchFamily="18" charset="0"/>
              </a:rPr>
              <a:t>: Corte IDH</a:t>
            </a:r>
          </a:p>
          <a:p>
            <a:pPr marL="514350" indent="-514350">
              <a:buAutoNum type="alphaLcParenR"/>
            </a:pPr>
            <a:endParaRPr lang="es-CR" sz="2800" dirty="0">
              <a:latin typeface="Bookman Old Style" pitchFamily="18" charset="0"/>
            </a:endParaRPr>
          </a:p>
          <a:p>
            <a:pPr marL="514350" indent="-514350" algn="just">
              <a:buAutoNum type="alphaLcParenR"/>
            </a:pPr>
            <a:r>
              <a:rPr lang="es-CR" sz="2800" dirty="0" smtClean="0">
                <a:latin typeface="Bookman Old Style" pitchFamily="18" charset="0"/>
              </a:rPr>
              <a:t>En sede </a:t>
            </a:r>
            <a:r>
              <a:rPr lang="es-CR" sz="2800" b="1" dirty="0" smtClean="0">
                <a:latin typeface="Bookman Old Style" pitchFamily="18" charset="0"/>
              </a:rPr>
              <a:t>nacional</a:t>
            </a:r>
            <a:r>
              <a:rPr lang="es-CR" sz="2800" dirty="0" smtClean="0">
                <a:latin typeface="Bookman Old Style" pitchFamily="18" charset="0"/>
              </a:rPr>
              <a:t>: (difuso o concentrado)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s-CR" sz="3600" b="1" dirty="0" smtClean="0">
                <a:latin typeface="Bookman Old Style" pitchFamily="18" charset="0"/>
              </a:rPr>
              <a:t>ÁMBITO CONVENCIONAL</a:t>
            </a:r>
            <a:br>
              <a:rPr lang="es-CR" sz="3600" b="1" dirty="0" smtClean="0">
                <a:latin typeface="Bookman Old Style" pitchFamily="18" charset="0"/>
              </a:rPr>
            </a:br>
            <a:r>
              <a:rPr lang="es-CR" sz="3600" b="1" dirty="0" smtClean="0">
                <a:latin typeface="Bookman Old Style" pitchFamily="18" charset="0"/>
              </a:rPr>
              <a:t>AMÉRICA LATINA</a:t>
            </a:r>
            <a:endParaRPr lang="es-CR" sz="3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403648" y="1700808"/>
            <a:ext cx="7010400" cy="4114800"/>
          </a:xfrm>
        </p:spPr>
        <p:txBody>
          <a:bodyPr/>
          <a:lstStyle/>
          <a:p>
            <a:pPr algn="just"/>
            <a:r>
              <a:rPr lang="es-ES_tradnl" sz="2600" i="1" dirty="0" smtClean="0">
                <a:latin typeface="Bookman Old Style" pitchFamily="18" charset="0"/>
              </a:rPr>
              <a:t>Es un e</a:t>
            </a:r>
            <a:r>
              <a:rPr lang="es-ES_tradnl" sz="2600" i="1" dirty="0" smtClean="0">
                <a:solidFill>
                  <a:schemeClr val="tx2"/>
                </a:solidFill>
                <a:latin typeface="Bookman Old Style" pitchFamily="18" charset="0"/>
              </a:rPr>
              <a:t>xamen de confrontación normativa</a:t>
            </a:r>
            <a:r>
              <a:rPr lang="es-ES_tradnl" sz="2600" dirty="0" smtClean="0">
                <a:solidFill>
                  <a:schemeClr val="tx2"/>
                </a:solidFill>
                <a:latin typeface="Bookman Old Style" pitchFamily="18" charset="0"/>
              </a:rPr>
              <a:t> a fin de  determinar si </a:t>
            </a:r>
            <a:r>
              <a:rPr lang="es-ES_tradnl" sz="2600" dirty="0" smtClean="0">
                <a:solidFill>
                  <a:schemeClr val="tx2"/>
                </a:solidFill>
                <a:latin typeface="Bookman Old Style" pitchFamily="18" charset="0"/>
              </a:rPr>
              <a:t>el </a:t>
            </a:r>
            <a:r>
              <a:rPr lang="es-ES_tradnl" sz="2600" dirty="0">
                <a:solidFill>
                  <a:schemeClr val="tx2"/>
                </a:solidFill>
                <a:latin typeface="Bookman Old Style" pitchFamily="18" charset="0"/>
              </a:rPr>
              <a:t>derecho interno (Constitución, ley, actos administrativos, jurisprudencia, prácticas administrativas o judiciales, etc.) </a:t>
            </a:r>
            <a:r>
              <a:rPr lang="es-ES_tradnl" sz="2600" dirty="0" smtClean="0">
                <a:solidFill>
                  <a:schemeClr val="tx2"/>
                </a:solidFill>
                <a:latin typeface="Bookman Old Style" pitchFamily="18" charset="0"/>
              </a:rPr>
              <a:t>son </a:t>
            </a:r>
            <a:r>
              <a:rPr lang="es-ES_tradnl" sz="2600" dirty="0">
                <a:solidFill>
                  <a:schemeClr val="tx2"/>
                </a:solidFill>
                <a:latin typeface="Bookman Old Style" pitchFamily="18" charset="0"/>
              </a:rPr>
              <a:t>incompatible con la Convención Americana sobre Derechos </a:t>
            </a:r>
            <a:r>
              <a:rPr lang="es-ES_tradnl" sz="2600" dirty="0" smtClean="0">
                <a:solidFill>
                  <a:schemeClr val="tx2"/>
                </a:solidFill>
                <a:latin typeface="Bookman Old Style" pitchFamily="18" charset="0"/>
              </a:rPr>
              <a:t>Humanos y demás instrumentos de parámetro de convencionalidad</a:t>
            </a:r>
            <a:endParaRPr lang="es-CR" sz="2600" dirty="0"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Eco">
  <a:themeElements>
    <a:clrScheme name="Eco 7">
      <a:dk1>
        <a:srgbClr val="336666"/>
      </a:dk1>
      <a:lt1>
        <a:srgbClr val="FFFFFF"/>
      </a:lt1>
      <a:dk2>
        <a:srgbClr val="000000"/>
      </a:dk2>
      <a:lt2>
        <a:srgbClr val="666699"/>
      </a:lt2>
      <a:accent1>
        <a:srgbClr val="99CCCC"/>
      </a:accent1>
      <a:accent2>
        <a:srgbClr val="CCCCCC"/>
      </a:accent2>
      <a:accent3>
        <a:srgbClr val="FFFFFF"/>
      </a:accent3>
      <a:accent4>
        <a:srgbClr val="2A5656"/>
      </a:accent4>
      <a:accent5>
        <a:srgbClr val="CAE2E2"/>
      </a:accent5>
      <a:accent6>
        <a:srgbClr val="B9B9B9"/>
      </a:accent6>
      <a:hlink>
        <a:srgbClr val="006666"/>
      </a:hlink>
      <a:folHlink>
        <a:srgbClr val="B2B2B2"/>
      </a:folHlink>
    </a:clrScheme>
    <a:fontScheme name="Ec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Eco 1">
        <a:dk1>
          <a:srgbClr val="25252F"/>
        </a:dk1>
        <a:lt1>
          <a:srgbClr val="9999FF"/>
        </a:lt1>
        <a:dk2>
          <a:srgbClr val="000000"/>
        </a:dk2>
        <a:lt2>
          <a:srgbClr val="FFFFFF"/>
        </a:lt2>
        <a:accent1>
          <a:srgbClr val="3366FF"/>
        </a:accent1>
        <a:accent2>
          <a:srgbClr val="003399"/>
        </a:accent2>
        <a:accent3>
          <a:srgbClr val="AAAAAA"/>
        </a:accent3>
        <a:accent4>
          <a:srgbClr val="8282DA"/>
        </a:accent4>
        <a:accent5>
          <a:srgbClr val="ADB8FF"/>
        </a:accent5>
        <a:accent6>
          <a:srgbClr val="002D8A"/>
        </a:accent6>
        <a:hlink>
          <a:srgbClr val="0099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o 2">
        <a:dk1>
          <a:srgbClr val="314183"/>
        </a:dk1>
        <a:lt1>
          <a:srgbClr val="FFFFFF"/>
        </a:lt1>
        <a:dk2>
          <a:srgbClr val="0B1E45"/>
        </a:dk2>
        <a:lt2>
          <a:srgbClr val="FFFFFF"/>
        </a:lt2>
        <a:accent1>
          <a:srgbClr val="6666FF"/>
        </a:accent1>
        <a:accent2>
          <a:srgbClr val="0066FF"/>
        </a:accent2>
        <a:accent3>
          <a:srgbClr val="AAABB0"/>
        </a:accent3>
        <a:accent4>
          <a:srgbClr val="DADADA"/>
        </a:accent4>
        <a:accent5>
          <a:srgbClr val="B8B8FF"/>
        </a:accent5>
        <a:accent6>
          <a:srgbClr val="005CE7"/>
        </a:accent6>
        <a:hlink>
          <a:srgbClr val="0066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o 3">
        <a:dk1>
          <a:srgbClr val="194349"/>
        </a:dk1>
        <a:lt1>
          <a:srgbClr val="FFFFCC"/>
        </a:lt1>
        <a:dk2>
          <a:srgbClr val="006666"/>
        </a:dk2>
        <a:lt2>
          <a:srgbClr val="FFFFFF"/>
        </a:lt2>
        <a:accent1>
          <a:srgbClr val="99CC00"/>
        </a:accent1>
        <a:accent2>
          <a:srgbClr val="00B6B2"/>
        </a:accent2>
        <a:accent3>
          <a:srgbClr val="AAB8B8"/>
        </a:accent3>
        <a:accent4>
          <a:srgbClr val="DADAAE"/>
        </a:accent4>
        <a:accent5>
          <a:srgbClr val="CAE2AA"/>
        </a:accent5>
        <a:accent6>
          <a:srgbClr val="00A5A1"/>
        </a:accent6>
        <a:hlink>
          <a:srgbClr val="669900"/>
        </a:hlink>
        <a:folHlink>
          <a:srgbClr val="66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o 4">
        <a:dk1>
          <a:srgbClr val="194349"/>
        </a:dk1>
        <a:lt1>
          <a:srgbClr val="FFFFCC"/>
        </a:lt1>
        <a:dk2>
          <a:srgbClr val="0000FF"/>
        </a:dk2>
        <a:lt2>
          <a:srgbClr val="FFFFFF"/>
        </a:lt2>
        <a:accent1>
          <a:srgbClr val="0099FF"/>
        </a:accent1>
        <a:accent2>
          <a:srgbClr val="33CC33"/>
        </a:accent2>
        <a:accent3>
          <a:srgbClr val="AAAAFF"/>
        </a:accent3>
        <a:accent4>
          <a:srgbClr val="DADAAE"/>
        </a:accent4>
        <a:accent5>
          <a:srgbClr val="AACAFF"/>
        </a:accent5>
        <a:accent6>
          <a:srgbClr val="2DB92D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o 5">
        <a:dk1>
          <a:srgbClr val="194349"/>
        </a:dk1>
        <a:lt1>
          <a:srgbClr val="FFFFCC"/>
        </a:lt1>
        <a:dk2>
          <a:srgbClr val="72A497"/>
        </a:dk2>
        <a:lt2>
          <a:srgbClr val="000000"/>
        </a:lt2>
        <a:accent1>
          <a:srgbClr val="805D32"/>
        </a:accent1>
        <a:accent2>
          <a:srgbClr val="7D2F3C"/>
        </a:accent2>
        <a:accent3>
          <a:srgbClr val="BCCFC9"/>
        </a:accent3>
        <a:accent4>
          <a:srgbClr val="DADAAE"/>
        </a:accent4>
        <a:accent5>
          <a:srgbClr val="C0B6AD"/>
        </a:accent5>
        <a:accent6>
          <a:srgbClr val="712A35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o 6">
        <a:dk1>
          <a:srgbClr val="1C1C1C"/>
        </a:dk1>
        <a:lt1>
          <a:srgbClr val="FFFFFF"/>
        </a:lt1>
        <a:dk2>
          <a:srgbClr val="710F0F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BB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666699"/>
        </a:hlink>
        <a:folHlink>
          <a:srgbClr val="99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o 7">
        <a:dk1>
          <a:srgbClr val="336666"/>
        </a:dk1>
        <a:lt1>
          <a:srgbClr val="FFFFFF"/>
        </a:lt1>
        <a:dk2>
          <a:srgbClr val="000000"/>
        </a:dk2>
        <a:lt2>
          <a:srgbClr val="666699"/>
        </a:lt2>
        <a:accent1>
          <a:srgbClr val="99CCCC"/>
        </a:accent1>
        <a:accent2>
          <a:srgbClr val="CCCCCC"/>
        </a:accent2>
        <a:accent3>
          <a:srgbClr val="FFFFFF"/>
        </a:accent3>
        <a:accent4>
          <a:srgbClr val="2A5656"/>
        </a:accent4>
        <a:accent5>
          <a:srgbClr val="CAE2E2"/>
        </a:accent5>
        <a:accent6>
          <a:srgbClr val="B9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o 8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3366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o 9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CC33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E2ADAA"/>
        </a:accent5>
        <a:accent6>
          <a:srgbClr val="B98A00"/>
        </a:accent6>
        <a:hlink>
          <a:srgbClr val="CC66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o 10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666699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B8CA"/>
        </a:accent5>
        <a:accent6>
          <a:srgbClr val="8A8AE7"/>
        </a:accent6>
        <a:hlink>
          <a:srgbClr val="3366FF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Echo</Template>
  <TotalTime>274</TotalTime>
  <Words>518</Words>
  <Application>Microsoft Office PowerPoint</Application>
  <PresentationFormat>Presentación en pantalla (4:3)</PresentationFormat>
  <Paragraphs>92</Paragraphs>
  <Slides>19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5" baseType="lpstr">
      <vt:lpstr>Arial</vt:lpstr>
      <vt:lpstr>Times New Roman</vt:lpstr>
      <vt:lpstr>Wingdings</vt:lpstr>
      <vt:lpstr>Bookman Old Style</vt:lpstr>
      <vt:lpstr>Book Antiqua</vt:lpstr>
      <vt:lpstr>Eco</vt:lpstr>
      <vt:lpstr>EL CONTROL DE CONVENCIONALIDAD: RETOS PARA EL JUEZ NACIONAL</vt:lpstr>
      <vt:lpstr>LA PROTECCIÓN MULTINIVEL  DE LOS DERECHOS FUNDAMENTALES</vt:lpstr>
      <vt:lpstr>DIÁLOGO ENTRE CORTES</vt:lpstr>
      <vt:lpstr>DIÁLOGO ENTRE CORTES</vt:lpstr>
      <vt:lpstr>DIÁLOGO ENTRE CORTES</vt:lpstr>
      <vt:lpstr> </vt:lpstr>
      <vt:lpstr> ÁMBITO CONVENCIONAL AMÉRICA LATINA</vt:lpstr>
      <vt:lpstr>ÁMBITO CONVENCIONAL AMÉRICA LATINA</vt:lpstr>
      <vt:lpstr>ÁMBITO CONVENCIONAL AMÉRICA LATINA</vt:lpstr>
      <vt:lpstr>ÁMBITO CONVENCIONAL AMÉRICA LATINA</vt:lpstr>
      <vt:lpstr>CONTROL DE CONVENCIONAL EN SEDE NACIONAL</vt:lpstr>
      <vt:lpstr>CARÁCTERISTICAS CONTROL DE CONVENCIONAL SEDE NACIONAL</vt:lpstr>
      <vt:lpstr>CONTROL DE CONVENCIONAL EN SEDE NACIONAL</vt:lpstr>
      <vt:lpstr>CONTROL DE CONVENCIONAL EN SEDE NACIONAL</vt:lpstr>
      <vt:lpstr>CONTROL DE CONVENCIONAL EN SEDE NACIONAL</vt:lpstr>
      <vt:lpstr> ÁMBITO CONVENCIONAL AMÉRICA LATINA</vt:lpstr>
      <vt:lpstr> ÁMBITO CONVENCIONAL AMÉRICA LATINA</vt:lpstr>
      <vt:lpstr> ÁMBITO CONVENCIONAL AMÉRICA LATINA</vt:lpstr>
      <vt:lpstr>Diapositiva 19</vt:lpstr>
    </vt:vector>
  </TitlesOfParts>
  <Company>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PROTECCIÓN MULTINIVEL                                                     DE LOS DERECHOS FUNDAMENTALES Y EL DIÁLOGO  ENTRE LAS CORTES EN EUROPA Y AMÉRICA LATINA</dc:title>
  <dc:creator>cbarahona</dc:creator>
  <cp:lastModifiedBy>hmirandab</cp:lastModifiedBy>
  <cp:revision>42</cp:revision>
  <dcterms:created xsi:type="dcterms:W3CDTF">2014-03-28T16:09:13Z</dcterms:created>
  <dcterms:modified xsi:type="dcterms:W3CDTF">2016-05-20T17:56:06Z</dcterms:modified>
</cp:coreProperties>
</file>