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0" r:id="rId2"/>
    <p:sldId id="263" r:id="rId3"/>
    <p:sldId id="264" r:id="rId4"/>
    <p:sldId id="268" r:id="rId5"/>
    <p:sldId id="267" r:id="rId6"/>
    <p:sldId id="265" r:id="rId7"/>
    <p:sldId id="261" r:id="rId8"/>
    <p:sldId id="259" r:id="rId9"/>
    <p:sldId id="260" r:id="rId10"/>
    <p:sldId id="258" r:id="rId11"/>
    <p:sldId id="257" r:id="rId12"/>
    <p:sldId id="271" r:id="rId13"/>
    <p:sldId id="262" r:id="rId14"/>
    <p:sldId id="266" r:id="rId15"/>
    <p:sldId id="256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66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6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2" d="100"/>
          <a:sy n="72" d="100"/>
        </p:scale>
        <p:origin x="-295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CD51B-F1E4-4B4A-B082-9E4A9056B6FD}" type="datetimeFigureOut">
              <a:rPr lang="es-ES" smtClean="0"/>
              <a:t>6/5/16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7F147-79D4-2048-BA54-D1F6AB3DA07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0721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1363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Transparencia</a:t>
            </a:r>
            <a:r>
              <a:rPr lang="es-ES" baseline="0" dirty="0" smtClean="0"/>
              <a:t>, Publicidad y No Discriminación para poder evaluar el comportamiento de las distintas operadoras y sus prácticas.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8278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68497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6987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principios de las telecomunicaciones buscan dar una respuesta a una demanda por el espectro que siempre va en aumento. Las políticas deben</a:t>
            </a:r>
            <a:r>
              <a:rPr lang="es-ES_tradnl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ir 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promover la competencia y a fomentar el desarrollo de las tecnologías en telecomunicaciones emergentes. </a:t>
            </a:r>
            <a:endParaRPr lang="es-C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384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Ley 20453, de Neutralidad</a:t>
            </a:r>
            <a:r>
              <a:rPr lang="es-ES" baseline="0" dirty="0" smtClean="0"/>
              <a:t> en la Red Chile 2014 regula concesionarios de servicio p</a:t>
            </a:r>
            <a:r>
              <a:rPr lang="es-ES" baseline="0" dirty="0" smtClean="0"/>
              <a:t>úblico y proveedores de acceso</a:t>
            </a:r>
          </a:p>
          <a:p>
            <a:r>
              <a:rPr lang="es-ES" dirty="0" smtClean="0"/>
              <a:t>http://</a:t>
            </a:r>
            <a:r>
              <a:rPr lang="es-ES" dirty="0" err="1" smtClean="0"/>
              <a:t>www.leychile.cl</a:t>
            </a:r>
            <a:r>
              <a:rPr lang="es-ES" dirty="0" smtClean="0"/>
              <a:t>/</a:t>
            </a:r>
            <a:r>
              <a:rPr lang="es-ES" dirty="0" err="1" smtClean="0"/>
              <a:t>Navegar?idNorma</a:t>
            </a:r>
            <a:r>
              <a:rPr lang="es-ES" dirty="0" smtClean="0"/>
              <a:t>=1016570&amp;buscar=NEUTRALIDAD+DE+RED.</a:t>
            </a:r>
          </a:p>
          <a:p>
            <a:r>
              <a:rPr lang="es-ES" dirty="0" smtClean="0"/>
              <a:t>Reglamento condiciones</a:t>
            </a:r>
            <a:r>
              <a:rPr lang="es-ES" baseline="0" dirty="0" smtClean="0"/>
              <a:t> m</a:t>
            </a:r>
            <a:r>
              <a:rPr lang="es-ES" baseline="0" dirty="0" smtClean="0"/>
              <a:t>ínimas sobre publicación y actualización sobre nivel del servicio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4573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5310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531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6010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Principios administrativos </a:t>
            </a:r>
            <a:r>
              <a:rPr lang="es-C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Eficacia, eficiencia, simplicidad y celeridad de la organización y función administrativa</a:t>
            </a:r>
          </a:p>
          <a:p>
            <a:r>
              <a:rPr lang="es-C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</a:t>
            </a:r>
            <a:r>
              <a:rPr lang="es-C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Principios constitucionales </a:t>
            </a:r>
            <a:r>
              <a:rPr lang="es-C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informan la organización y función administrativas, tales como los de eficacia, eficiencia, simplicidad y celeridad</a:t>
            </a:r>
            <a:r>
              <a:rPr lang="es-CR" dirty="0" smtClean="0">
                <a:effectLst/>
              </a:rPr>
              <a:t> </a:t>
            </a:r>
          </a:p>
          <a:p>
            <a:endParaRPr lang="es-CR" dirty="0" smtClean="0"/>
          </a:p>
          <a:p>
            <a:r>
              <a:rPr lang="es-CR" b="1" dirty="0" smtClean="0"/>
              <a:t>Derecho fundamental al buen funcionamiento de los servicios públicos</a:t>
            </a:r>
          </a:p>
          <a:p>
            <a:r>
              <a:rPr lang="es-CR" dirty="0" smtClean="0"/>
              <a:t>·  Eficiencia, Eficacia, Continuidad, Regularidad y Adaptación en los Servicios Públicos</a:t>
            </a:r>
          </a:p>
          <a:p>
            <a:r>
              <a:rPr lang="es-CR" dirty="0" smtClean="0"/>
              <a:t>·  </a:t>
            </a:r>
          </a:p>
          <a:p>
            <a:r>
              <a:rPr lang="es-CR" b="1" dirty="0" smtClean="0"/>
              <a:t>Obligación de la Administración de brindar a los administrados un buen y eficiente funcionamiento de los servicios públicos, debiendo prestarlos de forma continua, regular, célere, eficaz y eficiente</a:t>
            </a:r>
          </a:p>
          <a:p>
            <a:r>
              <a:rPr lang="es-C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justifica en que en  la sociedad de la información y del conocimiento actual,se convierta en una exigencia el derecho de todas las personas de acceder y participar en la producción de la información, y del conocimiento, acceso y tal participación deben estar garantizados a la totalidad de la población</a:t>
            </a:r>
            <a:r>
              <a:rPr lang="es-CR" dirty="0" smtClean="0">
                <a:effectLst/>
              </a:rPr>
              <a:t> </a:t>
            </a:r>
            <a:endParaRPr lang="es-CR" b="1" dirty="0" smtClean="0"/>
          </a:p>
          <a:p>
            <a:r>
              <a:rPr lang="es-ES_tradnl" b="1" dirty="0" smtClean="0"/>
              <a:t> </a:t>
            </a:r>
            <a:endParaRPr lang="es-CR" b="1" dirty="0" smtClean="0"/>
          </a:p>
          <a:p>
            <a:endParaRPr lang="es-CR" b="1" dirty="0" smtClean="0">
              <a:effectLst/>
            </a:endParaRP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5111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dirty="0" smtClean="0"/>
              <a:t>La TN está dirigida  a promover la </a:t>
            </a:r>
            <a:r>
              <a:rPr lang="es-ES_tradnl" b="1" dirty="0" smtClean="0"/>
              <a:t>competencia </a:t>
            </a:r>
            <a:r>
              <a:rPr lang="es-ES_tradnl" dirty="0" smtClean="0"/>
              <a:t>y a fomentar el desarrollo de las nuevas tecnologías en telecomunicaciones. </a:t>
            </a:r>
            <a:endParaRPr lang="es-C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C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Garantiza la libertad de elección de la tecnología que tienen las personas así como la no dependencia tecnológica. </a:t>
            </a:r>
          </a:p>
          <a:p>
            <a:endParaRPr lang="es-C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C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Libertad de escoger la tecnología que mejor se adapte a sus necesidades para desarrrollar, adquirir, usar, comercializar, sin depender de ninguna en particular para lograr la información o datos que se requieren. </a:t>
            </a:r>
          </a:p>
          <a:p>
            <a:r>
              <a:rPr lang="es-C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 lograr este</a:t>
            </a:r>
            <a:r>
              <a:rPr lang="es-C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fin se adoptan </a:t>
            </a:r>
            <a:r>
              <a:rPr lang="es-C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Principios que permiten el acceso a la información en la red  con la garantía de que todo contenido, sitios y platamformas serán tratadas de la misma manera</a:t>
            </a:r>
            <a:r>
              <a:rPr lang="es-CR" dirty="0" smtClean="0">
                <a:effectLst/>
              </a:rPr>
              <a:t> </a:t>
            </a:r>
            <a:endParaRPr lang="es-C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C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C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8901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TeraBytes</a:t>
            </a:r>
            <a:r>
              <a:rPr lang="es-E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s-E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GigaBytes</a:t>
            </a:r>
            <a:r>
              <a:rPr lang="es-E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s-E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MegaBytes</a:t>
            </a:r>
            <a:r>
              <a:rPr lang="es-E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s-E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KiloBytes</a:t>
            </a:r>
            <a:r>
              <a:rPr lang="es-E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Bytes y bits</a:t>
            </a:r>
            <a:r>
              <a:rPr lang="es-E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(1 bit es la unidad mínima de almacenamiento)</a:t>
            </a:r>
            <a:endParaRPr lang="es-E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s-E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3846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384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F147-79D4-2048-BA54-D1F6AB3DA07B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384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á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ángu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ángu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_tradnl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Marcador de fech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17" name="Marcador de pie de pá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Conector recto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ángu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Marcador de número de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ángu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ángu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ángu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ángu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ángu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ector recto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 dirty="0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 dirty="0"/>
          </a:p>
        </p:txBody>
      </p:sp>
      <p:sp>
        <p:nvSpPr>
          <p:cNvPr id="8" name="Marcador de contenid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á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ángu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ángu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ángu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13" name="Rectángu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ángu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8" name="Conector recto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  <p:sp>
        <p:nvSpPr>
          <p:cNvPr id="8" name="Conector recto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Marcador de contenid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12" name="Marcador de contenid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cto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ángu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ángu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ángu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ángu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ángu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5" name="Conector recto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ángu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Marcador de contenid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26" name="Marcador de contenid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25" name="E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‹Nr.›</a:t>
            </a:fld>
            <a:endParaRPr kumimoji="0" lang="en-US" dirty="0"/>
          </a:p>
        </p:txBody>
      </p:sp>
      <p:sp>
        <p:nvSpPr>
          <p:cNvPr id="23" name="Títu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ángu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ángu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ángu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ángu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ángu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á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ángu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ángu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ángu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ángu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8" name="Rectángu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ector recto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Marcador de contenid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10" name="E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1" name="Rectángu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ector recto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ángu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ángu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á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ángu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ángu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ángu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_tradnl" smtClean="0"/>
              <a:t>Arrastre la imagen al marcador de posición o haga clic en el icono para agregar</a:t>
            </a:r>
            <a:endParaRPr kumimoji="0" lang="en-U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22" name="Rectángu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6/5/16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ángu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á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ángu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Marcador de fech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6/5/16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Rectángu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ector recto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Marcador de número de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‹Nr.›</a:t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Marcador de títu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13" name="Marcador de tex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_tradnl" smtClean="0"/>
              <a:t>Segundo nivel</a:t>
            </a:r>
          </a:p>
          <a:p>
            <a:pPr lvl="2" eaLnBrk="1" latinLnBrk="0" hangingPunct="1"/>
            <a:r>
              <a:rPr kumimoji="0" lang="es-ES_tradnl" smtClean="0"/>
              <a:t>Tercer nivel</a:t>
            </a:r>
          </a:p>
          <a:p>
            <a:pPr lvl="3" eaLnBrk="1" latinLnBrk="0" hangingPunct="1"/>
            <a:r>
              <a:rPr kumimoji="0" lang="es-ES_tradnl" smtClean="0"/>
              <a:t>Cuarto nivel</a:t>
            </a:r>
          </a:p>
          <a:p>
            <a:pPr lvl="4" eaLnBrk="1" latinLnBrk="0" hangingPunct="1"/>
            <a:r>
              <a:rPr kumimoji="0" lang="es-ES_tradnl" smtClean="0"/>
              <a:t>Quinto nivel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xbusiness.com/quote.html?stockTicker=GOOG" TargetMode="External"/><Relationship Id="rId4" Type="http://schemas.openxmlformats.org/officeDocument/2006/relationships/hyperlink" Target="http://www.foxbusiness.com/quote.html?stockTicker=FB" TargetMode="External"/><Relationship Id="rId5" Type="http://schemas.openxmlformats.org/officeDocument/2006/relationships/hyperlink" Target="http://www.foxbusiness.com/quote.html?stockTicker=MSFT" TargetMode="External"/><Relationship Id="rId6" Type="http://schemas.openxmlformats.org/officeDocument/2006/relationships/hyperlink" Target="http://www.foxbusiness.com/quote.html?stockTicker=YHOO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3022600"/>
          </a:xfrm>
        </p:spPr>
        <p:txBody>
          <a:bodyPr>
            <a:normAutofit fontScale="62500" lnSpcReduction="20000"/>
          </a:bodyPr>
          <a:lstStyle/>
          <a:p>
            <a:endParaRPr lang="es-ES" dirty="0" smtClean="0"/>
          </a:p>
          <a:p>
            <a:pPr algn="ctr"/>
            <a:r>
              <a:rPr lang="es-ES" sz="4000" dirty="0" smtClean="0">
                <a:solidFill>
                  <a:srgbClr val="2A373D"/>
                </a:solidFill>
                <a:latin typeface="Arial Hebrew"/>
                <a:cs typeface="Arial Hebrew"/>
              </a:rPr>
              <a:t>CICLO IBEROAMERICANO DE VIDEOCONFERENCIAS SOBRE DERECHO CONSTITUCIONAL</a:t>
            </a:r>
          </a:p>
          <a:p>
            <a:pPr algn="ctr"/>
            <a:endParaRPr lang="es-ES" sz="4000" dirty="0" smtClean="0">
              <a:solidFill>
                <a:srgbClr val="2A373D"/>
              </a:solidFill>
              <a:latin typeface="Arial Hebrew"/>
              <a:cs typeface="Arial Hebrew"/>
            </a:endParaRPr>
          </a:p>
          <a:p>
            <a:pPr algn="ctr"/>
            <a:r>
              <a:rPr lang="es-ES" sz="3800" dirty="0" err="1" smtClean="0">
                <a:solidFill>
                  <a:srgbClr val="2A373D"/>
                </a:solidFill>
                <a:latin typeface="Arial Hebrew"/>
                <a:cs typeface="Arial Hebrew"/>
              </a:rPr>
              <a:t>MSc</a:t>
            </a:r>
            <a:r>
              <a:rPr lang="es-ES" sz="3800" dirty="0" smtClean="0">
                <a:solidFill>
                  <a:srgbClr val="2A373D"/>
                </a:solidFill>
                <a:latin typeface="Arial Hebrew"/>
                <a:cs typeface="Arial Hebrew"/>
              </a:rPr>
              <a:t>. </a:t>
            </a:r>
            <a:r>
              <a:rPr lang="es-ES" sz="3800" cap="none" dirty="0" smtClean="0">
                <a:solidFill>
                  <a:srgbClr val="2A373D"/>
                </a:solidFill>
                <a:latin typeface="Arial Hebrew"/>
                <a:cs typeface="Arial Hebrew"/>
              </a:rPr>
              <a:t>Laura Soley G</a:t>
            </a:r>
          </a:p>
          <a:p>
            <a:pPr algn="ctr"/>
            <a:endParaRPr lang="es-ES" sz="3800" cap="none" dirty="0">
              <a:solidFill>
                <a:srgbClr val="2A373D"/>
              </a:solidFill>
              <a:latin typeface="Arial Hebrew"/>
              <a:cs typeface="Arial Hebrew"/>
            </a:endParaRPr>
          </a:p>
          <a:p>
            <a:pPr algn="ctr"/>
            <a:endParaRPr lang="es-ES" sz="3100" cap="none" dirty="0" smtClean="0">
              <a:solidFill>
                <a:srgbClr val="2A373D"/>
              </a:solidFill>
              <a:latin typeface="Arial Hebrew"/>
              <a:cs typeface="Arial Hebrew"/>
            </a:endParaRPr>
          </a:p>
          <a:p>
            <a:pPr algn="ctr"/>
            <a:r>
              <a:rPr lang="es-ES" sz="3100" b="0" dirty="0" smtClean="0">
                <a:solidFill>
                  <a:srgbClr val="2A373D"/>
                </a:solidFill>
                <a:latin typeface="Arial Hebrew"/>
                <a:cs typeface="Arial Hebrew"/>
              </a:rPr>
              <a:t>06 </a:t>
            </a:r>
            <a:r>
              <a:rPr lang="es-ES" sz="3100" b="0" cap="none" dirty="0" smtClean="0">
                <a:solidFill>
                  <a:srgbClr val="2A373D"/>
                </a:solidFill>
                <a:latin typeface="Arial Hebrew"/>
                <a:cs typeface="Arial Hebrew"/>
              </a:rPr>
              <a:t>de mayo de </a:t>
            </a:r>
            <a:r>
              <a:rPr lang="es-ES" sz="3100" b="0" dirty="0" smtClean="0">
                <a:solidFill>
                  <a:srgbClr val="2A373D"/>
                </a:solidFill>
                <a:latin typeface="Arial Hebrew"/>
                <a:cs typeface="Arial Hebrew"/>
              </a:rPr>
              <a:t>2016</a:t>
            </a:r>
          </a:p>
          <a:p>
            <a:pPr algn="ctr"/>
            <a:endParaRPr lang="es-ES" sz="3100" dirty="0" smtClean="0">
              <a:solidFill>
                <a:srgbClr val="2A373D"/>
              </a:solidFill>
              <a:latin typeface="Arial Hebrew"/>
              <a:cs typeface="Arial Hebrew"/>
            </a:endParaRPr>
          </a:p>
          <a:p>
            <a:pPr algn="ctr"/>
            <a:endParaRPr lang="es-ES" sz="4000" dirty="0">
              <a:latin typeface="Arial Hebrew"/>
              <a:cs typeface="Arial Hebrew"/>
            </a:endParaRPr>
          </a:p>
          <a:p>
            <a:pPr algn="ctr"/>
            <a:endParaRPr lang="es-ES" sz="4000" dirty="0" smtClean="0">
              <a:latin typeface="Arial Hebrew"/>
              <a:cs typeface="Arial Hebrew"/>
            </a:endParaRPr>
          </a:p>
          <a:p>
            <a:pPr algn="ctr"/>
            <a:endParaRPr lang="es-ES" sz="4000" dirty="0" smtClean="0">
              <a:latin typeface="Arial Hebrew"/>
              <a:cs typeface="Arial Hebrew"/>
            </a:endParaRPr>
          </a:p>
          <a:p>
            <a:pPr algn="ctr"/>
            <a:endParaRPr lang="es-ES" sz="4000" dirty="0" smtClean="0">
              <a:latin typeface="Arial Hebrew"/>
              <a:cs typeface="Arial Hebrew"/>
            </a:endParaRPr>
          </a:p>
          <a:p>
            <a:pPr algn="ctr"/>
            <a:endParaRPr lang="es-ES" sz="4000" dirty="0" smtClean="0">
              <a:latin typeface="Arial Hebrew"/>
              <a:cs typeface="Arial Hebrew"/>
            </a:endParaRPr>
          </a:p>
          <a:p>
            <a:pPr algn="ctr"/>
            <a:endParaRPr lang="es-ES" sz="4000" dirty="0" smtClean="0">
              <a:latin typeface="Arial Hebrew"/>
              <a:cs typeface="Arial Hebrew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solidFill>
            <a:schemeClr val="bg2">
              <a:lumMod val="50000"/>
            </a:schemeClr>
          </a:solidFill>
        </p:spPr>
        <p:txBody>
          <a:bodyPr/>
          <a:lstStyle/>
          <a:p>
            <a:r>
              <a:rPr lang="es-ES" sz="4400" dirty="0" smtClean="0">
                <a:solidFill>
                  <a:schemeClr val="bg2">
                    <a:lumMod val="25000"/>
                  </a:schemeClr>
                </a:solidFill>
                <a:latin typeface="Arial Hebrew"/>
                <a:cs typeface="Arial Hebrew"/>
              </a:rPr>
              <a:t>TELECOMUNICACIONES</a:t>
            </a:r>
            <a:endParaRPr lang="es-E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599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Telecomunicaciones</a:t>
            </a:r>
            <a:br>
              <a:rPr lang="es-ES" dirty="0" smtClean="0"/>
            </a:br>
            <a:r>
              <a:rPr lang="es-ES" dirty="0" smtClean="0"/>
              <a:t>Neutralidad Tecnológica</a:t>
            </a:r>
            <a:endParaRPr lang="es-ES" dirty="0"/>
          </a:p>
        </p:txBody>
      </p:sp>
      <p:pic>
        <p:nvPicPr>
          <p:cNvPr id="9" name="Marcador de contenido 8" descr="Captura de pantalla 2016-04-30 a las 13.39.48.png"/>
          <p:cNvPicPr>
            <a:picLocks noGrp="1" noChangeAspect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26" t="1240" r="34690" b="-1240"/>
          <a:stretch/>
        </p:blipFill>
        <p:spPr>
          <a:xfrm>
            <a:off x="-3853946" y="1527175"/>
            <a:ext cx="12997946" cy="4572000"/>
          </a:xfrm>
        </p:spPr>
      </p:pic>
    </p:spTree>
    <p:extLst>
      <p:ext uri="{BB962C8B-B14F-4D97-AF65-F5344CB8AC3E}">
        <p14:creationId xmlns:p14="http://schemas.microsoft.com/office/powerpoint/2010/main" val="659198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TELECOMUNICACIONES</a:t>
            </a:r>
            <a:br>
              <a:rPr lang="es-ES" dirty="0" smtClean="0"/>
            </a:br>
            <a:r>
              <a:rPr lang="es-ES" dirty="0" smtClean="0"/>
              <a:t>sin P de Neutralidad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52804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TELECOMUNICACIONES</a:t>
            </a:r>
            <a:br>
              <a:rPr lang="es-ES" dirty="0" smtClean="0"/>
            </a:br>
            <a:r>
              <a:rPr lang="es-ES" dirty="0" smtClean="0"/>
              <a:t>Neutralidad en la Red?</a:t>
            </a:r>
            <a:endParaRPr lang="es-ES" dirty="0"/>
          </a:p>
        </p:txBody>
      </p:sp>
      <p:pic>
        <p:nvPicPr>
          <p:cNvPr id="4" name="Imagen 3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2552700"/>
            <a:ext cx="7899400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82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TEC NEUTRAL VS TECNOLOGIA NO NEUTRAL</a:t>
            </a:r>
            <a:endParaRPr lang="es-ES" dirty="0"/>
          </a:p>
        </p:txBody>
      </p:sp>
      <p:pic>
        <p:nvPicPr>
          <p:cNvPr id="4" name="Marcador de contenido 3" descr="net-neutrality-what-you-need-know-now-infographic.png"/>
          <p:cNvPicPr>
            <a:picLocks noGrp="1" noChangeAspect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90" b="-2985"/>
          <a:stretch/>
        </p:blipFill>
        <p:spPr>
          <a:xfrm>
            <a:off x="301752" y="1016363"/>
            <a:ext cx="8503920" cy="5347576"/>
          </a:xfrm>
        </p:spPr>
      </p:pic>
      <p:pic>
        <p:nvPicPr>
          <p:cNvPr id="6" name="Imagen 5" descr="search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946" y="2439984"/>
            <a:ext cx="767054" cy="179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4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TELECOMUNICACIONES </a:t>
            </a:r>
            <a:br>
              <a:rPr lang="es-ES" dirty="0" smtClean="0"/>
            </a:br>
            <a:r>
              <a:rPr lang="es-ES" dirty="0" smtClean="0"/>
              <a:t>PRINCIPIO DE NEUTRALIDAD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/>
        <p:txBody>
          <a:bodyPr numCol="2">
            <a:normAutofit fontScale="70000" lnSpcReduction="20000"/>
          </a:bodyPr>
          <a:lstStyle/>
          <a:p>
            <a:r>
              <a:rPr lang="es-ES" b="1" dirty="0" smtClean="0"/>
              <a:t>A favor:</a:t>
            </a:r>
          </a:p>
          <a:p>
            <a:endParaRPr lang="es-ES" dirty="0" smtClean="0"/>
          </a:p>
          <a:p>
            <a:r>
              <a:rPr lang="es-ES" dirty="0" smtClean="0"/>
              <a:t>Acceso libre a internet, </a:t>
            </a:r>
          </a:p>
          <a:p>
            <a:r>
              <a:rPr lang="es-ES" dirty="0" smtClean="0"/>
              <a:t>sin bloqueos de páginas web, </a:t>
            </a:r>
          </a:p>
          <a:p>
            <a:r>
              <a:rPr lang="es-ES" dirty="0" smtClean="0"/>
              <a:t>ni ralentizar el servicio. </a:t>
            </a:r>
          </a:p>
          <a:p>
            <a:endParaRPr lang="es-ES" dirty="0" smtClean="0"/>
          </a:p>
          <a:p>
            <a:r>
              <a:rPr lang="es-ES" dirty="0" smtClean="0"/>
              <a:t>Alienta la competencia y evita </a:t>
            </a:r>
          </a:p>
          <a:p>
            <a:r>
              <a:rPr lang="es-ES" dirty="0" smtClean="0"/>
              <a:t>problemas de infraestructura.</a:t>
            </a:r>
          </a:p>
          <a:p>
            <a:endParaRPr lang="es-ES" dirty="0" smtClean="0"/>
          </a:p>
          <a:p>
            <a:r>
              <a:rPr lang="es-ES" dirty="0" smtClean="0"/>
              <a:t>Posibilidad de evaluar el</a:t>
            </a:r>
          </a:p>
          <a:p>
            <a:r>
              <a:rPr lang="es-ES" dirty="0" smtClean="0"/>
              <a:t> servicio (P Transparencia)</a:t>
            </a:r>
          </a:p>
          <a:p>
            <a:endParaRPr lang="es-ES" dirty="0" smtClean="0"/>
          </a:p>
          <a:p>
            <a:r>
              <a:rPr lang="es-ES_tradnl" dirty="0" smtClean="0"/>
              <a:t>Es reconocido como un derecho</a:t>
            </a:r>
          </a:p>
          <a:p>
            <a:r>
              <a:rPr lang="es-ES_tradnl" dirty="0" smtClean="0"/>
              <a:t> de la comunicación de la persona</a:t>
            </a:r>
          </a:p>
          <a:p>
            <a:endParaRPr lang="es-ES_tradnl" dirty="0" smtClean="0"/>
          </a:p>
          <a:p>
            <a:r>
              <a:rPr lang="es-ES_tradnl" dirty="0" smtClean="0"/>
              <a:t>Los consumidores pueden </a:t>
            </a:r>
          </a:p>
          <a:p>
            <a:r>
              <a:rPr lang="es-ES_tradnl" dirty="0" smtClean="0"/>
              <a:t>cambiar y decidir  </a:t>
            </a:r>
          </a:p>
          <a:p>
            <a:r>
              <a:rPr lang="es-ES_tradnl" dirty="0" smtClean="0"/>
              <a:t>qué compañía escoger</a:t>
            </a:r>
          </a:p>
          <a:p>
            <a:endParaRPr lang="es-CR" dirty="0" smtClean="0"/>
          </a:p>
          <a:p>
            <a:r>
              <a:rPr lang="es-CR" b="1" dirty="0" smtClean="0"/>
              <a:t>En contra</a:t>
            </a:r>
            <a:r>
              <a:rPr lang="es-CR" dirty="0" smtClean="0"/>
              <a:t>:</a:t>
            </a:r>
            <a:endParaRPr lang="es-CR" dirty="0"/>
          </a:p>
          <a:p>
            <a:endParaRPr lang="es-CR" dirty="0" smtClean="0"/>
          </a:p>
          <a:p>
            <a:r>
              <a:rPr lang="es-CR" dirty="0" smtClean="0"/>
              <a:t>Google </a:t>
            </a:r>
            <a:r>
              <a:rPr lang="es-CR" dirty="0"/>
              <a:t>(</a:t>
            </a:r>
            <a:r>
              <a:rPr lang="es-CR" b="1" dirty="0">
                <a:hlinkClick r:id="rId3"/>
              </a:rPr>
              <a:t>GOOG</a:t>
            </a:r>
            <a:r>
              <a:rPr lang="es-CR" dirty="0"/>
              <a:t>), Facebook (</a:t>
            </a:r>
            <a:r>
              <a:rPr lang="es-CR" b="1" dirty="0">
                <a:hlinkClick r:id="rId4"/>
              </a:rPr>
              <a:t>FB</a:t>
            </a:r>
            <a:r>
              <a:rPr lang="es-CR" dirty="0"/>
              <a:t>), Microsoft (</a:t>
            </a:r>
            <a:r>
              <a:rPr lang="es-CR" b="1" dirty="0">
                <a:hlinkClick r:id="rId5"/>
              </a:rPr>
              <a:t>MSFT</a:t>
            </a:r>
            <a:r>
              <a:rPr lang="es-CR" dirty="0"/>
              <a:t>) and Yahoo (</a:t>
            </a:r>
            <a:r>
              <a:rPr lang="es-CR" b="1" dirty="0">
                <a:hlinkClick r:id="rId6"/>
              </a:rPr>
              <a:t>YHOO</a:t>
            </a:r>
            <a:r>
              <a:rPr lang="es-CR" dirty="0"/>
              <a:t>)</a:t>
            </a:r>
          </a:p>
          <a:p>
            <a:r>
              <a:rPr lang="es-CR" dirty="0" smtClean="0"/>
              <a:t>Pagar más a las prestadoras del servicio más, porque  </a:t>
            </a:r>
            <a:r>
              <a:rPr lang="es-CR" dirty="0"/>
              <a:t>el servicio de internet a </a:t>
            </a:r>
            <a:r>
              <a:rPr lang="es-CR" dirty="0" smtClean="0"/>
              <a:t>empresas sea más rápido y sean tratadas </a:t>
            </a:r>
            <a:r>
              <a:rPr lang="es-CR" b="1" dirty="0" smtClean="0"/>
              <a:t>con prioridad</a:t>
            </a:r>
            <a:endParaRPr lang="es-CR" b="1" dirty="0"/>
          </a:p>
          <a:p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057151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Telecomunicaciones</a:t>
            </a:r>
            <a:r>
              <a:rPr lang="es-ES" dirty="0"/>
              <a:t/>
            </a:r>
            <a:br>
              <a:rPr lang="es-ES" dirty="0"/>
            </a:br>
            <a:r>
              <a:rPr lang="es-ES" dirty="0" smtClean="0"/>
              <a:t>P. De Neutralidad </a:t>
            </a:r>
            <a:br>
              <a:rPr lang="es-ES" dirty="0" smtClean="0"/>
            </a:br>
            <a:r>
              <a:rPr lang="es-ES" dirty="0" smtClean="0"/>
              <a:t>Espacio </a:t>
            </a:r>
            <a:r>
              <a:rPr lang="es-ES" dirty="0" err="1" smtClean="0"/>
              <a:t>Radioelétrico</a:t>
            </a:r>
            <a:endParaRPr lang="es-ES" dirty="0"/>
          </a:p>
        </p:txBody>
      </p:sp>
      <p:pic>
        <p:nvPicPr>
          <p:cNvPr id="5" name="Imagen 4" descr="2014-01-23-netneutralit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925129"/>
            <a:ext cx="6615092" cy="333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530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TELECOMUNICACIONES</a:t>
            </a:r>
            <a:br>
              <a:rPr lang="es-ES" dirty="0" smtClean="0"/>
            </a:br>
            <a:r>
              <a:rPr lang="es-ES" dirty="0" smtClean="0"/>
              <a:t>CHILE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s-ES" dirty="0" smtClean="0"/>
              <a:t>Ley de </a:t>
            </a:r>
            <a:r>
              <a:rPr lang="es-ES" dirty="0" smtClean="0"/>
              <a:t>Neutralidad </a:t>
            </a:r>
          </a:p>
          <a:p>
            <a:endParaRPr lang="es-ES" dirty="0" smtClean="0"/>
          </a:p>
          <a:p>
            <a:pPr marL="0" indent="0" algn="just">
              <a:lnSpc>
                <a:spcPct val="130000"/>
              </a:lnSpc>
              <a:buNone/>
            </a:pPr>
            <a:r>
              <a:rPr lang="es-CR" dirty="0"/>
              <a:t>“No podrán arbitrariamente bloquear, interferir, discriminar, entorpecer ni restringir el derecho de cualquier usuario de Internet para utilizar, enviar, recibir u ofrecer cualquier contenido, aplicación o servicio legal a través de Internet, así como cualquier otro tipo de actividad o uso legal realizado a través de la red. En este sentido, deberán ofrecer a cada usuario un servicio de acceso a Internet o de conectividad al proveedor de acceso a Internet, según corresponda, que no distinga arbitrariamente contenidos, aplicaciones o servicios, basados en la fuente de origen o propiedad de éstos, habida cuenta de las distintas configuraciones de la conexión a Internet según el contrato vigente con los usuarios”.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es-ES" dirty="0" smtClean="0"/>
              <a:t>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9493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neutrality-140515153449_mediu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5923"/>
            <a:ext cx="9144000" cy="346452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TELECOMUNICACIONES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842248" cy="4572000"/>
          </a:xfrm>
          <a:noFill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s-ES" sz="2000" dirty="0">
              <a:solidFill>
                <a:schemeClr val="bg1"/>
              </a:solidFill>
              <a:latin typeface="Britannic Bold"/>
              <a:cs typeface="Britannic Bold"/>
            </a:endParaRPr>
          </a:p>
          <a:p>
            <a:pPr marL="514350" indent="-514350">
              <a:lnSpc>
                <a:spcPct val="140000"/>
              </a:lnSpc>
              <a:buFont typeface="+mj-lt"/>
              <a:buAutoNum type="arabicPeriod"/>
            </a:pPr>
            <a:r>
              <a:rPr lang="es-ES" sz="3200" dirty="0" smtClean="0">
                <a:solidFill>
                  <a:schemeClr val="bg1"/>
                </a:solidFill>
                <a:latin typeface="Arial Hebrew"/>
                <a:cs typeface="Arial Hebrew"/>
              </a:rPr>
              <a:t>CONCEPTO ESPECTRO</a:t>
            </a:r>
          </a:p>
          <a:p>
            <a:pPr marL="514350" indent="-514350">
              <a:lnSpc>
                <a:spcPct val="140000"/>
              </a:lnSpc>
              <a:buFont typeface="+mj-lt"/>
              <a:buAutoNum type="arabicPeriod"/>
            </a:pPr>
            <a:r>
              <a:rPr lang="es-ES" sz="3200" dirty="0" smtClean="0">
                <a:solidFill>
                  <a:schemeClr val="bg1"/>
                </a:solidFill>
                <a:latin typeface="Arial Hebrew"/>
                <a:cs typeface="Arial Hebrew"/>
              </a:rPr>
              <a:t>PRINCIPIOS CONSTITUCIONALES </a:t>
            </a:r>
            <a:r>
              <a:rPr lang="es-ES" sz="3200" dirty="0">
                <a:solidFill>
                  <a:schemeClr val="bg1"/>
                </a:solidFill>
                <a:latin typeface="Arial Hebrew"/>
                <a:cs typeface="Arial Hebrew"/>
              </a:rPr>
              <a:t> </a:t>
            </a:r>
            <a:r>
              <a:rPr lang="es-ES" sz="3200" dirty="0" smtClean="0">
                <a:solidFill>
                  <a:schemeClr val="bg1"/>
                </a:solidFill>
                <a:latin typeface="Arial Hebrew"/>
                <a:cs typeface="Arial Hebrew"/>
              </a:rPr>
              <a:t>QUE INFORMAN SERVICIOS DE TELECOMUNICACIONES</a:t>
            </a:r>
          </a:p>
          <a:p>
            <a:pPr marL="514350" indent="-514350">
              <a:lnSpc>
                <a:spcPct val="140000"/>
              </a:lnSpc>
              <a:buFont typeface="+mj-lt"/>
              <a:buAutoNum type="arabicPeriod"/>
            </a:pPr>
            <a:r>
              <a:rPr lang="es-ES" sz="3200" dirty="0" smtClean="0">
                <a:solidFill>
                  <a:schemeClr val="bg1"/>
                </a:solidFill>
                <a:latin typeface="Arial Hebrew"/>
                <a:cs typeface="Arial Hebrew"/>
              </a:rPr>
              <a:t>PRINCIPIO DE NEUTRALIDAD </a:t>
            </a:r>
            <a:r>
              <a:rPr lang="es-ES" sz="3200" dirty="0">
                <a:solidFill>
                  <a:schemeClr val="bg1"/>
                </a:solidFill>
                <a:latin typeface="Arial Hebrew"/>
                <a:cs typeface="Arial Hebrew"/>
              </a:rPr>
              <a:t>EN LA </a:t>
            </a:r>
            <a:r>
              <a:rPr lang="es-ES" sz="3200" dirty="0" smtClean="0">
                <a:solidFill>
                  <a:schemeClr val="bg1"/>
                </a:solidFill>
                <a:latin typeface="Arial Hebrew"/>
                <a:cs typeface="Arial Hebrew"/>
              </a:rPr>
              <a:t>RED </a:t>
            </a:r>
          </a:p>
          <a:p>
            <a:pPr marL="514350" indent="-514350">
              <a:lnSpc>
                <a:spcPct val="140000"/>
              </a:lnSpc>
              <a:buFont typeface="+mj-lt"/>
              <a:buAutoNum type="arabicPeriod"/>
            </a:pPr>
            <a:r>
              <a:rPr lang="es-ES" sz="3200" dirty="0" smtClean="0">
                <a:solidFill>
                  <a:schemeClr val="bg1"/>
                </a:solidFill>
                <a:latin typeface="Arial Hebrew"/>
                <a:cs typeface="Arial Hebrew"/>
              </a:rPr>
              <a:t>CONCLUSIONES</a:t>
            </a:r>
            <a:endParaRPr lang="es-ES" sz="3200" dirty="0">
              <a:solidFill>
                <a:schemeClr val="bg1"/>
              </a:solidFill>
              <a:latin typeface="Arial Hebrew"/>
              <a:cs typeface="Arial Hebrew"/>
            </a:endParaRPr>
          </a:p>
        </p:txBody>
      </p:sp>
    </p:spTree>
    <p:extLst>
      <p:ext uri="{BB962C8B-B14F-4D97-AF65-F5344CB8AC3E}">
        <p14:creationId xmlns:p14="http://schemas.microsoft.com/office/powerpoint/2010/main" val="2150885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TELECOMUNICACIONES</a:t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462333" y="1527048"/>
            <a:ext cx="8503920" cy="45720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s-ES" sz="2000" dirty="0">
              <a:latin typeface="Britannic Bold"/>
              <a:cs typeface="Britannic Bold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es-ES" sz="2000" dirty="0">
                <a:latin typeface="Britannic Bold"/>
                <a:cs typeface="Britannic Bold"/>
              </a:rPr>
              <a:t>	ESPECTRO </a:t>
            </a:r>
            <a:r>
              <a:rPr lang="es-ES" sz="2000" dirty="0" smtClean="0">
                <a:latin typeface="Britannic Bold"/>
                <a:cs typeface="Britannic Bold"/>
              </a:rPr>
              <a:t>RADIOELECTRICO</a:t>
            </a:r>
          </a:p>
          <a:p>
            <a:pPr marL="0" indent="0">
              <a:lnSpc>
                <a:spcPct val="140000"/>
              </a:lnSpc>
              <a:buNone/>
            </a:pPr>
            <a:endParaRPr lang="es-ES" sz="2000" dirty="0" smtClean="0">
              <a:latin typeface="Britannic Bold"/>
              <a:cs typeface="Britannic Bold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es-ES" sz="2000" dirty="0"/>
              <a:t> </a:t>
            </a:r>
            <a:r>
              <a:rPr lang="es-ES" sz="2000" dirty="0" smtClean="0"/>
              <a:t>Es considerado un bien </a:t>
            </a:r>
            <a:r>
              <a:rPr lang="es-ES" sz="2000" dirty="0" err="1" smtClean="0"/>
              <a:t>demanial</a:t>
            </a:r>
            <a:r>
              <a:rPr lang="es-ES" sz="2000" dirty="0" smtClean="0"/>
              <a:t> propiedad de la nación cuya planificación, administración y control corresponde al Estado.</a:t>
            </a:r>
            <a:r>
              <a:rPr lang="es-ES" sz="2000" dirty="0" smtClean="0">
                <a:latin typeface="Britannic Bold"/>
                <a:cs typeface="Britannic Bold"/>
              </a:rPr>
              <a:t> </a:t>
            </a:r>
            <a:endParaRPr lang="es-ES" sz="2000" dirty="0">
              <a:latin typeface="Britannic Bold"/>
              <a:cs typeface="Britannic Bold"/>
            </a:endParaRPr>
          </a:p>
        </p:txBody>
      </p:sp>
      <p:pic>
        <p:nvPicPr>
          <p:cNvPr id="4" name="Imagen 3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52" y="3914319"/>
            <a:ext cx="8620706" cy="277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08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TELECOMUNICACIONES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a) Universalidad</a:t>
            </a:r>
            <a:endParaRPr lang="es-C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b) Solidaridad.</a:t>
            </a:r>
            <a:endParaRPr lang="es-C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c) Beneficio del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usuario</a:t>
            </a:r>
            <a:endParaRPr lang="es-C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s-C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Transparencia:  </a:t>
            </a:r>
            <a:endParaRPr lang="es-C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e) Publicidad</a:t>
            </a:r>
            <a:r>
              <a:rPr lang="es-ES" dirty="0"/>
              <a:t>:  </a:t>
            </a:r>
            <a:endParaRPr lang="es-CR" dirty="0"/>
          </a:p>
          <a:p>
            <a:r>
              <a:rPr lang="es-CR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 </a:t>
            </a:r>
            <a:r>
              <a:rPr lang="es-ES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f</a:t>
            </a:r>
            <a:r>
              <a:rPr lang="es-ES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) Competencia efectiva</a:t>
            </a:r>
            <a:endParaRPr lang="es-CR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r>
              <a:rPr lang="es-ES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g) No discriminación</a:t>
            </a:r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  </a:t>
            </a:r>
            <a:endParaRPr lang="es-C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h) Neutralidad tecnológica</a:t>
            </a:r>
            <a:endParaRPr lang="es-C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s-C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</a:p>
          <a:p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i) Optimización de los recursos escasos:  </a:t>
            </a:r>
            <a:endParaRPr lang="es-C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j) Privacidad de la información:</a:t>
            </a:r>
            <a:endParaRPr lang="es-C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s-C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</a:p>
          <a:p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k) Sostenibilidad ambiental</a:t>
            </a:r>
            <a:r>
              <a:rPr lang="es-C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es-E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1367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TELECOMUNICACIONES</a:t>
            </a:r>
            <a:br>
              <a:rPr lang="es-ES" dirty="0" smtClean="0"/>
            </a:br>
            <a:r>
              <a:rPr lang="es-ES" dirty="0" smtClean="0"/>
              <a:t>PRINCIPIOS RECTORES</a:t>
            </a:r>
            <a:endParaRPr lang="es-ES" dirty="0"/>
          </a:p>
        </p:txBody>
      </p:sp>
      <p:sp>
        <p:nvSpPr>
          <p:cNvPr id="42" name="Rectángulo 41"/>
          <p:cNvSpPr/>
          <p:nvPr/>
        </p:nvSpPr>
        <p:spPr>
          <a:xfrm>
            <a:off x="301752" y="2136339"/>
            <a:ext cx="83723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R" b="1" dirty="0" smtClean="0"/>
          </a:p>
          <a:p>
            <a:endParaRPr lang="es-CR" b="1" dirty="0"/>
          </a:p>
          <a:p>
            <a:r>
              <a:rPr lang="es-CR" b="1" dirty="0" smtClean="0"/>
              <a:t>Voto. 10627-2010,  Sala Constitucional</a:t>
            </a:r>
          </a:p>
          <a:p>
            <a:r>
              <a:rPr lang="es-CR" dirty="0" smtClean="0"/>
              <a:t>Obligación de </a:t>
            </a:r>
            <a:r>
              <a:rPr lang="es-CR" dirty="0"/>
              <a:t>garantizar a los  administrados </a:t>
            </a:r>
            <a:r>
              <a:rPr lang="es-CR" b="1" dirty="0"/>
              <a:t>el servicio público de telecomunicaciones </a:t>
            </a:r>
            <a:r>
              <a:rPr lang="es-CR" dirty="0"/>
              <a:t>que permita el acceso </a:t>
            </a:r>
            <a:r>
              <a:rPr lang="es-CR" dirty="0" smtClean="0"/>
              <a:t>a internet, </a:t>
            </a:r>
            <a:r>
              <a:rPr lang="es-CR" dirty="0"/>
              <a:t>vinculado a otros derechos fundamentales, como a los derechos a </a:t>
            </a:r>
            <a:r>
              <a:rPr lang="es-CR" b="1" dirty="0"/>
              <a:t>la comunicación y a la información</a:t>
            </a:r>
            <a:r>
              <a:rPr lang="es-CR" dirty="0"/>
              <a:t> inmersos en nuestra sociedad </a:t>
            </a:r>
            <a:r>
              <a:rPr lang="es-CR" dirty="0" smtClean="0"/>
              <a:t>tecnológica.</a:t>
            </a:r>
          </a:p>
          <a:p>
            <a:endParaRPr lang="es-CR" dirty="0"/>
          </a:p>
          <a:p>
            <a:r>
              <a:rPr lang="es-ES_tradnl" dirty="0"/>
              <a:t> </a:t>
            </a:r>
            <a:r>
              <a:rPr lang="es-ES_tradnl" b="1" dirty="0" smtClean="0"/>
              <a:t>Voto 6166-2014, Sala Constitucional</a:t>
            </a:r>
            <a:r>
              <a:rPr lang="es-CR" dirty="0"/>
              <a:t> </a:t>
            </a:r>
          </a:p>
          <a:p>
            <a:r>
              <a:rPr lang="es-CR" dirty="0"/>
              <a:t>Se reafirma el  carácter </a:t>
            </a:r>
            <a:r>
              <a:rPr lang="es-CR" dirty="0" smtClean="0"/>
              <a:t>de derecho </a:t>
            </a:r>
            <a:r>
              <a:rPr lang="es-CR" dirty="0"/>
              <a:t>fundamental que reviste el acceso a estas tecnologías, concretamente, el derecho de acceso a la Internet o red de redes. </a:t>
            </a:r>
          </a:p>
        </p:txBody>
      </p:sp>
    </p:spTree>
    <p:extLst>
      <p:ext uri="{BB962C8B-B14F-4D97-AF65-F5344CB8AC3E}">
        <p14:creationId xmlns:p14="http://schemas.microsoft.com/office/powerpoint/2010/main" val="3687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P. TECNOLOGIA NEUTRAL (TN)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_tradnl" dirty="0"/>
              <a:t> </a:t>
            </a:r>
            <a:endParaRPr lang="es-CR" dirty="0" smtClean="0"/>
          </a:p>
          <a:p>
            <a:pPr algn="just">
              <a:lnSpc>
                <a:spcPct val="120000"/>
              </a:lnSpc>
            </a:pPr>
            <a:r>
              <a:rPr lang="es-CR" dirty="0" smtClean="0"/>
              <a:t>ART.3 LT </a:t>
            </a:r>
            <a:r>
              <a:rPr lang="es-CR" b="1" dirty="0" smtClean="0"/>
              <a:t>Neutralidad </a:t>
            </a:r>
            <a:r>
              <a:rPr lang="es-CR" b="1" dirty="0"/>
              <a:t>tecnológica</a:t>
            </a:r>
            <a:r>
              <a:rPr lang="es-CR" dirty="0"/>
              <a:t>: posibilidad que tienen los operadores de redes y proveedores de servicios de telecomunicaciones para escoger las tecnologías por utilizar, siempre que estas dispongan de estándares comunes y garantizados, cumplan los requerimientos necesarios para satisfacer las metas y los objetivos de política sectorial y se garanticen, en forma adecuada, las condiciones de calidad y precio a que se refiere esta Ley.</a:t>
            </a:r>
          </a:p>
          <a:p>
            <a:r>
              <a:rPr lang="es-CR" dirty="0"/>
              <a:t> </a:t>
            </a:r>
          </a:p>
          <a:p>
            <a:pPr marL="0" indent="0">
              <a:buNone/>
            </a:pPr>
            <a:endParaRPr lang="es-CR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8895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Telecomunicaciones</a:t>
            </a:r>
            <a:r>
              <a:rPr lang="es-ES" dirty="0"/>
              <a:t/>
            </a:r>
            <a:br>
              <a:rPr lang="es-ES" dirty="0"/>
            </a:br>
            <a:r>
              <a:rPr lang="es-ES" dirty="0" smtClean="0"/>
              <a:t>P. De Neutralidad </a:t>
            </a:r>
            <a:br>
              <a:rPr lang="es-ES" dirty="0" smtClean="0"/>
            </a:br>
            <a:r>
              <a:rPr lang="es-ES" dirty="0" smtClean="0"/>
              <a:t>Espacio radioeléctrico</a:t>
            </a:r>
            <a:endParaRPr lang="es-ES" dirty="0"/>
          </a:p>
        </p:txBody>
      </p:sp>
      <p:pic>
        <p:nvPicPr>
          <p:cNvPr id="4" name="Imagen 3" descr="matryoshk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35" y="2756676"/>
            <a:ext cx="8405487" cy="3407498"/>
          </a:xfrm>
          <a:prstGeom prst="rect">
            <a:avLst/>
          </a:prstGeom>
        </p:spPr>
      </p:pic>
      <p:pic>
        <p:nvPicPr>
          <p:cNvPr id="6" name="Imagen 5" descr="img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695" y="0"/>
            <a:ext cx="46237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65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Telecomunicaciones</a:t>
            </a:r>
            <a:r>
              <a:rPr lang="es-ES" dirty="0"/>
              <a:t/>
            </a:r>
            <a:br>
              <a:rPr lang="es-ES" dirty="0"/>
            </a:br>
            <a:r>
              <a:rPr lang="es-ES" dirty="0" smtClean="0"/>
              <a:t>Neutralidad en la Red</a:t>
            </a:r>
            <a:br>
              <a:rPr lang="es-ES" dirty="0" smtClean="0"/>
            </a:br>
            <a:r>
              <a:rPr lang="es-ES" dirty="0" smtClean="0"/>
              <a:t>Net </a:t>
            </a:r>
            <a:r>
              <a:rPr lang="es-ES" dirty="0" err="1" smtClean="0"/>
              <a:t>Neutrality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7" name="Imagen 6" descr="juegosdecarrosdecarrer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86" y="2418482"/>
            <a:ext cx="7977363" cy="400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11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Telecomunicaciones</a:t>
            </a:r>
            <a:r>
              <a:rPr lang="es-ES" dirty="0"/>
              <a:t/>
            </a:r>
            <a:br>
              <a:rPr lang="es-ES" dirty="0"/>
            </a:br>
            <a:r>
              <a:rPr lang="es-ES" dirty="0" smtClean="0"/>
              <a:t>Neutralidad Tecnológica </a:t>
            </a:r>
            <a:endParaRPr lang="es-ES" dirty="0"/>
          </a:p>
        </p:txBody>
      </p:sp>
      <p:pic>
        <p:nvPicPr>
          <p:cNvPr id="4" name="Imagen 3" descr="searc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17" y="3219029"/>
            <a:ext cx="7278096" cy="284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23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ívico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Cívico.thmx</Template>
  <TotalTime>8167</TotalTime>
  <Words>831</Words>
  <Application>Microsoft Macintosh PowerPoint</Application>
  <PresentationFormat>Presentación en pantalla (4:3)</PresentationFormat>
  <Paragraphs>124</Paragraphs>
  <Slides>16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Cívico</vt:lpstr>
      <vt:lpstr>TELECOMUNICACIONES</vt:lpstr>
      <vt:lpstr> TELECOMUNICACIONES</vt:lpstr>
      <vt:lpstr>TELECOMUNICACIONES </vt:lpstr>
      <vt:lpstr>TELECOMUNICACIONES</vt:lpstr>
      <vt:lpstr>TELECOMUNICACIONES PRINCIPIOS RECTORES</vt:lpstr>
      <vt:lpstr>P. TECNOLOGIA NEUTRAL (TN)</vt:lpstr>
      <vt:lpstr>Telecomunicaciones P. De Neutralidad  Espacio radioeléctrico</vt:lpstr>
      <vt:lpstr>Telecomunicaciones Neutralidad en la Red Net Neutrality </vt:lpstr>
      <vt:lpstr>Telecomunicaciones Neutralidad Tecnológica </vt:lpstr>
      <vt:lpstr>Telecomunicaciones Neutralidad Tecnológica</vt:lpstr>
      <vt:lpstr>TELECOMUNICACIONES sin P de Neutralidad</vt:lpstr>
      <vt:lpstr>TELECOMUNICACIONES Neutralidad en la Red?</vt:lpstr>
      <vt:lpstr>TEC NEUTRAL VS TECNOLOGIA NO NEUTRAL</vt:lpstr>
      <vt:lpstr>TELECOMUNICACIONES  PRINCIPIO DE NEUTRALIDAD</vt:lpstr>
      <vt:lpstr>Telecomunicaciones P. De Neutralidad  Espacio Radioelétrico</vt:lpstr>
      <vt:lpstr>TELECOMUNICACIONES CHILE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Soley</dc:creator>
  <cp:lastModifiedBy>Laura Soley</cp:lastModifiedBy>
  <cp:revision>43</cp:revision>
  <dcterms:created xsi:type="dcterms:W3CDTF">2016-04-30T16:00:40Z</dcterms:created>
  <dcterms:modified xsi:type="dcterms:W3CDTF">2016-05-06T13:24:24Z</dcterms:modified>
</cp:coreProperties>
</file>